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6" r:id="rId2"/>
    <p:sldMasterId id="2147483691" r:id="rId3"/>
    <p:sldMasterId id="2147483707" r:id="rId4"/>
  </p:sldMasterIdLst>
  <p:notesMasterIdLst>
    <p:notesMasterId r:id="rId25"/>
  </p:notesMasterIdLst>
  <p:handoutMasterIdLst>
    <p:handoutMasterId r:id="rId26"/>
  </p:handoutMasterIdLst>
  <p:sldIdLst>
    <p:sldId id="256" r:id="rId5"/>
    <p:sldId id="278" r:id="rId6"/>
    <p:sldId id="283" r:id="rId7"/>
    <p:sldId id="279" r:id="rId8"/>
    <p:sldId id="293" r:id="rId9"/>
    <p:sldId id="294" r:id="rId10"/>
    <p:sldId id="280" r:id="rId11"/>
    <p:sldId id="285" r:id="rId12"/>
    <p:sldId id="291" r:id="rId13"/>
    <p:sldId id="287" r:id="rId14"/>
    <p:sldId id="297" r:id="rId15"/>
    <p:sldId id="281" r:id="rId16"/>
    <p:sldId id="290" r:id="rId17"/>
    <p:sldId id="282" r:id="rId18"/>
    <p:sldId id="295" r:id="rId19"/>
    <p:sldId id="296" r:id="rId20"/>
    <p:sldId id="300" r:id="rId21"/>
    <p:sldId id="298" r:id="rId22"/>
    <p:sldId id="292" r:id="rId23"/>
    <p:sldId id="299" r:id="rId24"/>
  </p:sldIdLst>
  <p:sldSz cx="12192000" cy="6858000"/>
  <p:notesSz cx="7099300" cy="10234613"/>
  <p:defaultTextStyle>
    <a:defPPr>
      <a:defRPr lang="en-GB"/>
    </a:defPPr>
    <a:lvl1pPr algn="l" rtl="0" fontAlgn="base">
      <a:spcBef>
        <a:spcPct val="0"/>
      </a:spcBef>
      <a:spcAft>
        <a:spcPct val="0"/>
      </a:spcAft>
      <a:defRPr sz="2000" kern="1200">
        <a:solidFill>
          <a:schemeClr val="tx1"/>
        </a:solidFill>
        <a:latin typeface="Calibri" pitchFamily="34" charset="0"/>
        <a:ea typeface="+mn-ea"/>
        <a:cs typeface="Arial" charset="0"/>
      </a:defRPr>
    </a:lvl1pPr>
    <a:lvl2pPr marL="457200" algn="l" rtl="0" fontAlgn="base">
      <a:spcBef>
        <a:spcPct val="0"/>
      </a:spcBef>
      <a:spcAft>
        <a:spcPct val="0"/>
      </a:spcAft>
      <a:defRPr sz="2000" kern="1200">
        <a:solidFill>
          <a:schemeClr val="tx1"/>
        </a:solidFill>
        <a:latin typeface="Calibri" pitchFamily="34" charset="0"/>
        <a:ea typeface="+mn-ea"/>
        <a:cs typeface="Arial" charset="0"/>
      </a:defRPr>
    </a:lvl2pPr>
    <a:lvl3pPr marL="914400" algn="l" rtl="0" fontAlgn="base">
      <a:spcBef>
        <a:spcPct val="0"/>
      </a:spcBef>
      <a:spcAft>
        <a:spcPct val="0"/>
      </a:spcAft>
      <a:defRPr sz="2000" kern="1200">
        <a:solidFill>
          <a:schemeClr val="tx1"/>
        </a:solidFill>
        <a:latin typeface="Calibri" pitchFamily="34" charset="0"/>
        <a:ea typeface="+mn-ea"/>
        <a:cs typeface="Arial" charset="0"/>
      </a:defRPr>
    </a:lvl3pPr>
    <a:lvl4pPr marL="1371600" algn="l" rtl="0" fontAlgn="base">
      <a:spcBef>
        <a:spcPct val="0"/>
      </a:spcBef>
      <a:spcAft>
        <a:spcPct val="0"/>
      </a:spcAft>
      <a:defRPr sz="2000" kern="1200">
        <a:solidFill>
          <a:schemeClr val="tx1"/>
        </a:solidFill>
        <a:latin typeface="Calibri" pitchFamily="34" charset="0"/>
        <a:ea typeface="+mn-ea"/>
        <a:cs typeface="Arial" charset="0"/>
      </a:defRPr>
    </a:lvl4pPr>
    <a:lvl5pPr marL="1828800" algn="l" rtl="0" fontAlgn="base">
      <a:spcBef>
        <a:spcPct val="0"/>
      </a:spcBef>
      <a:spcAft>
        <a:spcPct val="0"/>
      </a:spcAft>
      <a:defRPr sz="2000" kern="1200">
        <a:solidFill>
          <a:schemeClr val="tx1"/>
        </a:solidFill>
        <a:latin typeface="Calibri" pitchFamily="34" charset="0"/>
        <a:ea typeface="+mn-ea"/>
        <a:cs typeface="Arial" charset="0"/>
      </a:defRPr>
    </a:lvl5pPr>
    <a:lvl6pPr marL="2286000" algn="l" defTabSz="914400" rtl="0" eaLnBrk="1" latinLnBrk="0" hangingPunct="1">
      <a:defRPr sz="2000" kern="1200">
        <a:solidFill>
          <a:schemeClr val="tx1"/>
        </a:solidFill>
        <a:latin typeface="Calibri" pitchFamily="34" charset="0"/>
        <a:ea typeface="+mn-ea"/>
        <a:cs typeface="Arial" charset="0"/>
      </a:defRPr>
    </a:lvl6pPr>
    <a:lvl7pPr marL="2743200" algn="l" defTabSz="914400" rtl="0" eaLnBrk="1" latinLnBrk="0" hangingPunct="1">
      <a:defRPr sz="2000" kern="1200">
        <a:solidFill>
          <a:schemeClr val="tx1"/>
        </a:solidFill>
        <a:latin typeface="Calibri" pitchFamily="34" charset="0"/>
        <a:ea typeface="+mn-ea"/>
        <a:cs typeface="Arial" charset="0"/>
      </a:defRPr>
    </a:lvl7pPr>
    <a:lvl8pPr marL="3200400" algn="l" defTabSz="914400" rtl="0" eaLnBrk="1" latinLnBrk="0" hangingPunct="1">
      <a:defRPr sz="2000" kern="1200">
        <a:solidFill>
          <a:schemeClr val="tx1"/>
        </a:solidFill>
        <a:latin typeface="Calibri" pitchFamily="34" charset="0"/>
        <a:ea typeface="+mn-ea"/>
        <a:cs typeface="Arial" charset="0"/>
      </a:defRPr>
    </a:lvl8pPr>
    <a:lvl9pPr marL="3657600" algn="l" defTabSz="914400" rtl="0" eaLnBrk="1" latinLnBrk="0" hangingPunct="1">
      <a:defRPr sz="20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D300"/>
    <a:srgbClr val="F58023"/>
    <a:srgbClr val="29AFA4"/>
    <a:srgbClr val="EAF5FD"/>
    <a:srgbClr val="193F78"/>
    <a:srgbClr val="DFF4F9"/>
    <a:srgbClr val="DFEEF9"/>
    <a:srgbClr val="E6E6E6"/>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64267" autoAdjust="0"/>
  </p:normalViewPr>
  <p:slideViewPr>
    <p:cSldViewPr snapToGrid="0">
      <p:cViewPr varScale="1">
        <p:scale>
          <a:sx n="57" d="100"/>
          <a:sy n="57" d="100"/>
        </p:scale>
        <p:origin x="142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0"/>
    </p:cViewPr>
  </p:sorterViewPr>
  <p:notesViewPr>
    <p:cSldViewPr snapToGrid="0">
      <p:cViewPr varScale="1">
        <p:scale>
          <a:sx n="47" d="100"/>
          <a:sy n="47" d="100"/>
        </p:scale>
        <p:origin x="206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Sheet1!$C$13</c:f>
              <c:strCache>
                <c:ptCount val="1"/>
                <c:pt idx="0">
                  <c:v>Pioneer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Sheet1!$B$14:$B$17</c:f>
              <c:strCache>
                <c:ptCount val="4"/>
                <c:pt idx="0">
                  <c:v>Level 1-4</c:v>
                </c:pt>
                <c:pt idx="1">
                  <c:v>Level 5-7</c:v>
                </c:pt>
                <c:pt idx="2">
                  <c:v>Level 8-10</c:v>
                </c:pt>
                <c:pt idx="3">
                  <c:v>Senior Management Team</c:v>
                </c:pt>
              </c:strCache>
            </c:strRef>
          </c:cat>
          <c:val>
            <c:numRef>
              <c:f>Sheet1!$C$14:$C$17</c:f>
              <c:numCache>
                <c:formatCode>General</c:formatCode>
                <c:ptCount val="4"/>
                <c:pt idx="0">
                  <c:v>25</c:v>
                </c:pt>
                <c:pt idx="1">
                  <c:v>46</c:v>
                </c:pt>
                <c:pt idx="2">
                  <c:v>58</c:v>
                </c:pt>
                <c:pt idx="3">
                  <c:v>67</c:v>
                </c:pt>
              </c:numCache>
            </c:numRef>
          </c:val>
          <c:extLst>
            <c:ext xmlns:c16="http://schemas.microsoft.com/office/drawing/2014/chart" uri="{C3380CC4-5D6E-409C-BE32-E72D297353CC}">
              <c16:uniqueId val="{00000000-E5EF-4025-94F6-644083CBFA31}"/>
            </c:ext>
          </c:extLst>
        </c:ser>
        <c:ser>
          <c:idx val="1"/>
          <c:order val="1"/>
          <c:tx>
            <c:strRef>
              <c:f>Sheet1!$D$13</c:f>
              <c:strCache>
                <c:ptCount val="1"/>
                <c:pt idx="0">
                  <c:v>Prospector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Sheet1!$B$14:$B$17</c:f>
              <c:strCache>
                <c:ptCount val="4"/>
                <c:pt idx="0">
                  <c:v>Level 1-4</c:v>
                </c:pt>
                <c:pt idx="1">
                  <c:v>Level 5-7</c:v>
                </c:pt>
                <c:pt idx="2">
                  <c:v>Level 8-10</c:v>
                </c:pt>
                <c:pt idx="3">
                  <c:v>Senior Management Team</c:v>
                </c:pt>
              </c:strCache>
            </c:strRef>
          </c:cat>
          <c:val>
            <c:numRef>
              <c:f>Sheet1!$D$14:$D$17</c:f>
              <c:numCache>
                <c:formatCode>General</c:formatCode>
                <c:ptCount val="4"/>
                <c:pt idx="0">
                  <c:v>54</c:v>
                </c:pt>
                <c:pt idx="1">
                  <c:v>38</c:v>
                </c:pt>
                <c:pt idx="2">
                  <c:v>34</c:v>
                </c:pt>
                <c:pt idx="3">
                  <c:v>33</c:v>
                </c:pt>
              </c:numCache>
            </c:numRef>
          </c:val>
          <c:extLst>
            <c:ext xmlns:c16="http://schemas.microsoft.com/office/drawing/2014/chart" uri="{C3380CC4-5D6E-409C-BE32-E72D297353CC}">
              <c16:uniqueId val="{00000001-E5EF-4025-94F6-644083CBFA31}"/>
            </c:ext>
          </c:extLst>
        </c:ser>
        <c:ser>
          <c:idx val="2"/>
          <c:order val="2"/>
          <c:tx>
            <c:strRef>
              <c:f>Sheet1!$E$13</c:f>
              <c:strCache>
                <c:ptCount val="1"/>
                <c:pt idx="0">
                  <c:v>Settler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Sheet1!$B$14:$B$17</c:f>
              <c:strCache>
                <c:ptCount val="4"/>
                <c:pt idx="0">
                  <c:v>Level 1-4</c:v>
                </c:pt>
                <c:pt idx="1">
                  <c:v>Level 5-7</c:v>
                </c:pt>
                <c:pt idx="2">
                  <c:v>Level 8-10</c:v>
                </c:pt>
                <c:pt idx="3">
                  <c:v>Senior Management Team</c:v>
                </c:pt>
              </c:strCache>
            </c:strRef>
          </c:cat>
          <c:val>
            <c:numRef>
              <c:f>Sheet1!$E$14:$E$17</c:f>
              <c:numCache>
                <c:formatCode>General</c:formatCode>
                <c:ptCount val="4"/>
                <c:pt idx="0">
                  <c:v>21</c:v>
                </c:pt>
                <c:pt idx="1">
                  <c:v>16</c:v>
                </c:pt>
                <c:pt idx="2">
                  <c:v>8</c:v>
                </c:pt>
                <c:pt idx="3">
                  <c:v>0</c:v>
                </c:pt>
              </c:numCache>
            </c:numRef>
          </c:val>
          <c:extLst>
            <c:ext xmlns:c16="http://schemas.microsoft.com/office/drawing/2014/chart" uri="{C3380CC4-5D6E-409C-BE32-E72D297353CC}">
              <c16:uniqueId val="{00000002-E5EF-4025-94F6-644083CBFA31}"/>
            </c:ext>
          </c:extLst>
        </c:ser>
        <c:dLbls>
          <c:showLegendKey val="0"/>
          <c:showVal val="1"/>
          <c:showCatName val="0"/>
          <c:showSerName val="0"/>
          <c:showPercent val="0"/>
          <c:showBubbleSize val="0"/>
        </c:dLbls>
        <c:gapWidth val="75"/>
        <c:overlap val="100"/>
        <c:axId val="41391616"/>
        <c:axId val="41393152"/>
      </c:barChart>
      <c:catAx>
        <c:axId val="41391616"/>
        <c:scaling>
          <c:orientation val="minMax"/>
        </c:scaling>
        <c:delete val="0"/>
        <c:axPos val="b"/>
        <c:numFmt formatCode="General" sourceLinked="0"/>
        <c:majorTickMark val="none"/>
        <c:minorTickMark val="none"/>
        <c:tickLblPos val="nextTo"/>
        <c:txPr>
          <a:bodyPr/>
          <a:lstStyle/>
          <a:p>
            <a:pPr>
              <a:defRPr sz="1600"/>
            </a:pPr>
            <a:endParaRPr lang="en-US"/>
          </a:p>
        </c:txPr>
        <c:crossAx val="41393152"/>
        <c:crosses val="autoZero"/>
        <c:auto val="1"/>
        <c:lblAlgn val="ctr"/>
        <c:lblOffset val="100"/>
        <c:noMultiLvlLbl val="0"/>
      </c:catAx>
      <c:valAx>
        <c:axId val="41393152"/>
        <c:scaling>
          <c:orientation val="minMax"/>
        </c:scaling>
        <c:delete val="0"/>
        <c:axPos val="l"/>
        <c:numFmt formatCode="0%" sourceLinked="1"/>
        <c:majorTickMark val="none"/>
        <c:minorTickMark val="none"/>
        <c:tickLblPos val="nextTo"/>
        <c:crossAx val="41391616"/>
        <c:crosses val="autoZero"/>
        <c:crossBetween val="between"/>
      </c:valAx>
    </c:plotArea>
    <c:legend>
      <c:legendPos val="b"/>
      <c:overlay val="0"/>
      <c:txPr>
        <a:bodyPr/>
        <a:lstStyle/>
        <a:p>
          <a:pPr>
            <a:defRPr sz="1800"/>
          </a:pPr>
          <a:endParaRPr lang="en-US"/>
        </a:p>
      </c:txPr>
    </c:legend>
    <c:plotVisOnly val="1"/>
    <c:dispBlanksAs val="gap"/>
    <c:showDLblsOverMax val="0"/>
  </c:chart>
  <c:txPr>
    <a:bodyPr/>
    <a:lstStyle/>
    <a:p>
      <a:pPr>
        <a:defRPr sz="12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buClrTx/>
              <a:buSzTx/>
              <a:buFontTx/>
              <a:buNone/>
              <a:defRPr sz="1200">
                <a:latin typeface="Arial" charset="0"/>
              </a:defRPr>
            </a:lvl1pPr>
          </a:lstStyle>
          <a:p>
            <a:pPr>
              <a:defRPr/>
            </a:pPr>
            <a:endParaRPr lang="en-GB"/>
          </a:p>
        </p:txBody>
      </p:sp>
      <p:sp>
        <p:nvSpPr>
          <p:cNvPr id="5120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a:buClrTx/>
              <a:buSzTx/>
              <a:buFontTx/>
              <a:buNone/>
              <a:defRPr sz="1200">
                <a:latin typeface="Arial" charset="0"/>
              </a:defRPr>
            </a:lvl1pPr>
          </a:lstStyle>
          <a:p>
            <a:pPr>
              <a:defRPr/>
            </a:pPr>
            <a:endParaRPr lang="en-GB"/>
          </a:p>
        </p:txBody>
      </p:sp>
      <p:sp>
        <p:nvSpPr>
          <p:cNvPr id="5120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buClrTx/>
              <a:buSzTx/>
              <a:buFontTx/>
              <a:buNone/>
              <a:defRPr sz="1200">
                <a:latin typeface="Arial" charset="0"/>
              </a:defRPr>
            </a:lvl1pPr>
          </a:lstStyle>
          <a:p>
            <a:pPr>
              <a:defRPr/>
            </a:pPr>
            <a:endParaRPr lang="en-GB"/>
          </a:p>
        </p:txBody>
      </p:sp>
      <p:sp>
        <p:nvSpPr>
          <p:cNvPr id="5120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a:buClrTx/>
              <a:buSzTx/>
              <a:buFontTx/>
              <a:buNone/>
              <a:defRPr sz="1200">
                <a:latin typeface="Arial" charset="0"/>
              </a:defRPr>
            </a:lvl1pPr>
          </a:lstStyle>
          <a:p>
            <a:pPr>
              <a:defRPr/>
            </a:pPr>
            <a:fld id="{CD53F220-9089-4A50-8306-34EC34F466BF}" type="slidenum">
              <a:rPr lang="en-GB"/>
              <a:pPr>
                <a:defRPr/>
              </a:pPr>
              <a:t>‹#›</a:t>
            </a:fld>
            <a:endParaRPr lang="en-GB"/>
          </a:p>
        </p:txBody>
      </p:sp>
    </p:spTree>
    <p:extLst>
      <p:ext uri="{BB962C8B-B14F-4D97-AF65-F5344CB8AC3E}">
        <p14:creationId xmlns:p14="http://schemas.microsoft.com/office/powerpoint/2010/main" val="3729215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buClrTx/>
              <a:buSzTx/>
              <a:buFontTx/>
              <a:buNone/>
              <a:defRPr sz="1200">
                <a:latin typeface="Arial" charset="0"/>
              </a:defRPr>
            </a:lvl1pPr>
          </a:lstStyle>
          <a:p>
            <a:pPr>
              <a:defRPr/>
            </a:pPr>
            <a:endParaRPr lang="en-GB"/>
          </a:p>
        </p:txBody>
      </p:sp>
      <p:sp>
        <p:nvSpPr>
          <p:cNvPr id="450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a:buClrTx/>
              <a:buSzTx/>
              <a:buFontTx/>
              <a:buNone/>
              <a:defRPr sz="1200">
                <a:latin typeface="Arial" charset="0"/>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buClrTx/>
              <a:buSzTx/>
              <a:buFontTx/>
              <a:buNone/>
              <a:defRPr sz="1200">
                <a:latin typeface="Arial" charset="0"/>
              </a:defRPr>
            </a:lvl1pPr>
          </a:lstStyle>
          <a:p>
            <a:pPr>
              <a:defRPr/>
            </a:pPr>
            <a:endParaRPr lang="en-GB"/>
          </a:p>
        </p:txBody>
      </p:sp>
      <p:sp>
        <p:nvSpPr>
          <p:cNvPr id="450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a:buClrTx/>
              <a:buSzTx/>
              <a:buFontTx/>
              <a:buNone/>
              <a:defRPr sz="1200">
                <a:latin typeface="Arial" charset="0"/>
              </a:defRPr>
            </a:lvl1pPr>
          </a:lstStyle>
          <a:p>
            <a:pPr>
              <a:defRPr/>
            </a:pPr>
            <a:fld id="{AA05207A-8B40-4F49-B3EC-FE53B6CA443F}" type="slidenum">
              <a:rPr lang="en-GB"/>
              <a:pPr>
                <a:defRPr/>
              </a:pPr>
              <a:t>‹#›</a:t>
            </a:fld>
            <a:endParaRPr lang="en-GB"/>
          </a:p>
        </p:txBody>
      </p:sp>
    </p:spTree>
    <p:extLst>
      <p:ext uri="{BB962C8B-B14F-4D97-AF65-F5344CB8AC3E}">
        <p14:creationId xmlns:p14="http://schemas.microsoft.com/office/powerpoint/2010/main" val="505250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heguardian.com/society/nh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mirror.co.uk/all-about/taxpayers-allianc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Uncanny_valley#/media/File:Mori_Uncanny_Valley.svg"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en.wikipedia.org/wiki/Uncanny_valley" TargetMode="External"/><Relationship Id="rId4" Type="http://schemas.openxmlformats.org/officeDocument/2006/relationships/hyperlink" Target="http://creativecommons.org/licenses/by-sa/3.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 MYSELF</a:t>
            </a:r>
          </a:p>
          <a:p>
            <a:r>
              <a:rPr lang="en-GB" dirty="0"/>
              <a:t>Director – been in </a:t>
            </a:r>
            <a:r>
              <a:rPr lang="en-GB" dirty="0" err="1"/>
              <a:t>mgt</a:t>
            </a:r>
            <a:r>
              <a:rPr lang="en-GB" dirty="0"/>
              <a:t> consultancy 8 years, Prior to that over 10 years in local government.  On the side, lecturer in strategic management at university of London</a:t>
            </a:r>
          </a:p>
          <a:p>
            <a:endParaRPr lang="en-GB" dirty="0"/>
          </a:p>
          <a:p>
            <a:r>
              <a:rPr lang="en-GB" dirty="0"/>
              <a:t>Feels timely to be presenting this today with the new Blade Runner film out in cinemas.</a:t>
            </a:r>
          </a:p>
          <a:p>
            <a:r>
              <a:rPr lang="en-GB" dirty="0"/>
              <a:t>But this isn’t sci fi – this is current technology that’s available and people are using it now</a:t>
            </a:r>
          </a:p>
          <a:p>
            <a:endParaRPr lang="en-GB" dirty="0"/>
          </a:p>
          <a:p>
            <a:r>
              <a:rPr lang="en-GB" dirty="0"/>
              <a:t>Talk about the opportunities presented by technology – for the public sector to be financially sustainable</a:t>
            </a:r>
          </a:p>
          <a:p>
            <a:r>
              <a:rPr lang="en-GB" dirty="0"/>
              <a:t>Reflect on the challenges and why we’ve all heard of huge investment in technology projects (IT systems) that have been spectacular failures </a:t>
            </a:r>
          </a:p>
          <a:p>
            <a:r>
              <a:rPr lang="en-GB" dirty="0"/>
              <a:t>How do we get the maximum benefits from technology</a:t>
            </a:r>
          </a:p>
        </p:txBody>
      </p:sp>
      <p:sp>
        <p:nvSpPr>
          <p:cNvPr id="4" name="Slide Number Placeholder 3"/>
          <p:cNvSpPr>
            <a:spLocks noGrp="1"/>
          </p:cNvSpPr>
          <p:nvPr>
            <p:ph type="sldNum" sz="quarter" idx="10"/>
          </p:nvPr>
        </p:nvSpPr>
        <p:spPr/>
        <p:txBody>
          <a:bodyPr/>
          <a:lstStyle/>
          <a:p>
            <a:pPr>
              <a:defRPr/>
            </a:pPr>
            <a:fld id="{AA05207A-8B40-4F49-B3EC-FE53B6CA443F}" type="slidenum">
              <a:rPr lang="en-GB" smtClean="0"/>
              <a:pPr>
                <a:defRPr/>
              </a:pPr>
              <a:t>1</a:t>
            </a:fld>
            <a:endParaRPr lang="en-GB"/>
          </a:p>
        </p:txBody>
      </p:sp>
    </p:spTree>
    <p:extLst>
      <p:ext uri="{BB962C8B-B14F-4D97-AF65-F5344CB8AC3E}">
        <p14:creationId xmlns:p14="http://schemas.microsoft.com/office/powerpoint/2010/main" val="2627140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eaLnBrk="1" hangingPunct="1">
              <a:buFontTx/>
              <a:buNone/>
            </a:pPr>
            <a:r>
              <a:rPr lang="en-GB" sz="1200" b="0" i="0" kern="1200" dirty="0">
                <a:solidFill>
                  <a:schemeClr val="tx1"/>
                </a:solidFill>
                <a:effectLst/>
                <a:latin typeface="Calibri" pitchFamily="34" charset="0"/>
                <a:ea typeface="+mn-ea"/>
                <a:cs typeface="Arial" charset="0"/>
              </a:rPr>
              <a:t>We’ve all encountered these scenarios, I am sure</a:t>
            </a:r>
          </a:p>
          <a:p>
            <a:pPr eaLnBrk="1" hangingPunct="1">
              <a:buFontTx/>
              <a:buNone/>
            </a:pPr>
            <a:r>
              <a:rPr lang="en-GB" sz="1200" b="0" i="0" kern="1200" dirty="0">
                <a:solidFill>
                  <a:schemeClr val="tx1"/>
                </a:solidFill>
                <a:effectLst/>
                <a:latin typeface="Calibri" pitchFamily="34" charset="0"/>
                <a:ea typeface="+mn-ea"/>
                <a:cs typeface="Arial" charset="0"/>
              </a:rPr>
              <a:t>And the reason comes down to ignoring the human factors – the behavioural change that is needed</a:t>
            </a:r>
          </a:p>
          <a:p>
            <a:pPr eaLnBrk="1" hangingPunct="1">
              <a:buFontTx/>
              <a:buNone/>
            </a:pPr>
            <a:endParaRPr lang="en-GB" sz="1200" b="0" i="0" kern="1200" dirty="0">
              <a:solidFill>
                <a:schemeClr val="tx1"/>
              </a:solidFill>
              <a:effectLst/>
              <a:latin typeface="Calibri" pitchFamily="34" charset="0"/>
              <a:ea typeface="+mn-ea"/>
              <a:cs typeface="Arial" charset="0"/>
            </a:endParaRPr>
          </a:p>
          <a:p>
            <a:pPr eaLnBrk="1" hangingPunct="1">
              <a:buFontTx/>
              <a:buNone/>
            </a:pPr>
            <a:r>
              <a:rPr lang="en-GB" sz="1200" b="0" i="0" kern="1200" dirty="0">
                <a:solidFill>
                  <a:schemeClr val="tx1"/>
                </a:solidFill>
                <a:effectLst/>
                <a:latin typeface="Calibri" pitchFamily="34" charset="0"/>
                <a:ea typeface="+mn-ea"/>
                <a:cs typeface="Arial" charset="0"/>
              </a:rPr>
              <a:t>WHAT IS THE ROLE AS AUDITORS IN ENSURING THIS IS ADDRESSED??</a:t>
            </a:r>
          </a:p>
          <a:p>
            <a:pPr eaLnBrk="1" hangingPunct="1">
              <a:buFontTx/>
              <a:buNone/>
            </a:pPr>
            <a:endParaRPr lang="en-GB" sz="1200" b="1" i="0" kern="1200" dirty="0">
              <a:solidFill>
                <a:schemeClr val="tx1"/>
              </a:solidFill>
              <a:effectLst/>
              <a:latin typeface="Calibri" pitchFamily="34" charset="0"/>
              <a:ea typeface="+mn-ea"/>
              <a:cs typeface="Arial" charset="0"/>
            </a:endParaRPr>
          </a:p>
          <a:p>
            <a:pPr eaLnBrk="1" hangingPunct="1">
              <a:buFontTx/>
              <a:buNone/>
            </a:pPr>
            <a:r>
              <a:rPr lang="en-GB" sz="1200" b="0" i="0" kern="1200" dirty="0">
                <a:solidFill>
                  <a:schemeClr val="tx1"/>
                </a:solidFill>
                <a:effectLst/>
                <a:latin typeface="Calibri" pitchFamily="34" charset="0"/>
                <a:ea typeface="+mn-ea"/>
                <a:cs typeface="Arial" charset="0"/>
              </a:rPr>
              <a:t>Organisational change is dependent on each individual changing</a:t>
            </a:r>
          </a:p>
          <a:p>
            <a:pPr eaLnBrk="1" hangingPunct="1">
              <a:buFontTx/>
              <a:buNone/>
            </a:pPr>
            <a:endParaRPr lang="en-GB" sz="1200" b="0" i="0" kern="1200" dirty="0">
              <a:solidFill>
                <a:schemeClr val="tx1"/>
              </a:solidFill>
              <a:effectLst/>
              <a:latin typeface="Calibri" pitchFamily="34" charset="0"/>
              <a:ea typeface="+mn-ea"/>
              <a:cs typeface="Arial" charset="0"/>
            </a:endParaRPr>
          </a:p>
          <a:p>
            <a:pPr eaLnBrk="1" hangingPunct="1">
              <a:buFontTx/>
              <a:buNone/>
            </a:pPr>
            <a:r>
              <a:rPr lang="en-GB" sz="1200" b="1" i="0" kern="1200" dirty="0">
                <a:solidFill>
                  <a:schemeClr val="tx1"/>
                </a:solidFill>
                <a:effectLst/>
                <a:latin typeface="Calibri" pitchFamily="34" charset="0"/>
                <a:ea typeface="+mn-ea"/>
                <a:cs typeface="Arial" charset="0"/>
              </a:rPr>
              <a:t>How much change management is needed? </a:t>
            </a:r>
          </a:p>
          <a:p>
            <a:pPr eaLnBrk="1" hangingPunct="1">
              <a:buFontTx/>
              <a:buNone/>
            </a:pPr>
            <a:r>
              <a:rPr lang="en-GB" sz="1200" b="0" i="0" kern="1200" dirty="0">
                <a:solidFill>
                  <a:schemeClr val="tx1"/>
                </a:solidFill>
                <a:effectLst/>
                <a:latin typeface="Calibri" pitchFamily="34" charset="0"/>
                <a:ea typeface="+mn-ea"/>
                <a:cs typeface="Arial" charset="0"/>
              </a:rPr>
              <a:t>Depends on the amount of disruption created in individual employee's day-to-day work and the organization attributes like culture, value system and history with past changes</a:t>
            </a:r>
          </a:p>
          <a:p>
            <a:pPr eaLnBrk="1" hangingPunct="1">
              <a:buFontTx/>
              <a:buNone/>
            </a:pPr>
            <a:endParaRPr lang="en-GB" sz="1200" b="0" i="0" kern="1200" dirty="0">
              <a:solidFill>
                <a:schemeClr val="tx1"/>
              </a:solidFill>
              <a:effectLst/>
              <a:latin typeface="Calibri" pitchFamily="34" charset="0"/>
              <a:ea typeface="+mn-ea"/>
              <a:cs typeface="Arial" charset="0"/>
            </a:endParaRPr>
          </a:p>
          <a:p>
            <a:r>
              <a:rPr lang="en-GB" sz="1200" b="0" i="0" kern="1200" dirty="0">
                <a:solidFill>
                  <a:schemeClr val="tx1"/>
                </a:solidFill>
                <a:effectLst/>
                <a:latin typeface="Calibri" pitchFamily="34" charset="0"/>
                <a:ea typeface="+mn-ea"/>
                <a:cs typeface="Arial" charset="0"/>
              </a:rPr>
              <a:t>Mismanaging the people side of change has </a:t>
            </a:r>
            <a:r>
              <a:rPr lang="en-GB" sz="1200" b="1" i="0" kern="1200" dirty="0">
                <a:solidFill>
                  <a:schemeClr val="tx1"/>
                </a:solidFill>
                <a:effectLst/>
                <a:latin typeface="Calibri" pitchFamily="34" charset="0"/>
                <a:ea typeface="+mn-ea"/>
                <a:cs typeface="Arial" charset="0"/>
              </a:rPr>
              <a:t>real consequences for project performance - </a:t>
            </a:r>
            <a:r>
              <a:rPr lang="en-GB" sz="1200" b="0" i="0" kern="1200" dirty="0">
                <a:solidFill>
                  <a:schemeClr val="tx1"/>
                </a:solidFill>
                <a:effectLst/>
                <a:latin typeface="Calibri" pitchFamily="34" charset="0"/>
                <a:ea typeface="+mn-ea"/>
                <a:cs typeface="Arial" charset="0"/>
              </a:rPr>
              <a:t>Project delays, Budget overruns,</a:t>
            </a:r>
            <a:r>
              <a:rPr lang="en-GB" sz="1200" b="0" i="0" kern="1200" baseline="0" dirty="0">
                <a:solidFill>
                  <a:schemeClr val="tx1"/>
                </a:solidFill>
                <a:effectLst/>
                <a:latin typeface="Calibri" pitchFamily="34" charset="0"/>
                <a:ea typeface="+mn-ea"/>
                <a:cs typeface="Arial" charset="0"/>
              </a:rPr>
              <a:t> </a:t>
            </a:r>
            <a:r>
              <a:rPr lang="en-GB" sz="1200" b="0" i="0" kern="1200" dirty="0">
                <a:solidFill>
                  <a:schemeClr val="tx1"/>
                </a:solidFill>
                <a:effectLst/>
                <a:latin typeface="Calibri" pitchFamily="34" charset="0"/>
                <a:ea typeface="+mn-ea"/>
                <a:cs typeface="Arial" charset="0"/>
              </a:rPr>
              <a:t>Resistance,</a:t>
            </a:r>
            <a:r>
              <a:rPr lang="en-GB" sz="1200" b="0" i="0" kern="1200" baseline="0" dirty="0">
                <a:solidFill>
                  <a:schemeClr val="tx1"/>
                </a:solidFill>
                <a:effectLst/>
                <a:latin typeface="Calibri" pitchFamily="34" charset="0"/>
                <a:ea typeface="+mn-ea"/>
                <a:cs typeface="Arial" charset="0"/>
              </a:rPr>
              <a:t> </a:t>
            </a:r>
            <a:r>
              <a:rPr lang="en-GB" sz="1200" b="0" i="0" kern="1200" dirty="0">
                <a:solidFill>
                  <a:schemeClr val="tx1"/>
                </a:solidFill>
                <a:effectLst/>
                <a:latin typeface="Calibri" pitchFamily="34" charset="0"/>
                <a:ea typeface="+mn-ea"/>
                <a:cs typeface="Arial" charset="0"/>
              </a:rPr>
              <a:t>Resources not made available,</a:t>
            </a:r>
            <a:r>
              <a:rPr lang="en-GB" sz="1200" b="0" i="0" kern="1200" baseline="0" dirty="0">
                <a:solidFill>
                  <a:schemeClr val="tx1"/>
                </a:solidFill>
                <a:effectLst/>
                <a:latin typeface="Calibri" pitchFamily="34" charset="0"/>
                <a:ea typeface="+mn-ea"/>
                <a:cs typeface="Arial" charset="0"/>
              </a:rPr>
              <a:t> </a:t>
            </a:r>
            <a:r>
              <a:rPr lang="en-GB" sz="1200" b="0" i="0" kern="1200" dirty="0">
                <a:solidFill>
                  <a:schemeClr val="tx1"/>
                </a:solidFill>
                <a:effectLst/>
                <a:latin typeface="Calibri" pitchFamily="34" charset="0"/>
                <a:ea typeface="+mn-ea"/>
                <a:cs typeface="Arial" charset="0"/>
              </a:rPr>
              <a:t>Project fails to deliver results</a:t>
            </a:r>
          </a:p>
          <a:p>
            <a:endParaRPr lang="en-GB" sz="1200" b="0" i="0" kern="1200" dirty="0">
              <a:solidFill>
                <a:schemeClr val="tx1"/>
              </a:solidFill>
              <a:effectLst/>
              <a:latin typeface="Calibri" pitchFamily="34" charset="0"/>
              <a:ea typeface="+mn-ea"/>
              <a:cs typeface="Arial" charset="0"/>
            </a:endParaRPr>
          </a:p>
          <a:p>
            <a:r>
              <a:rPr lang="en-GB" sz="1200" b="0" i="0" kern="1200" dirty="0">
                <a:solidFill>
                  <a:schemeClr val="tx1"/>
                </a:solidFill>
                <a:effectLst/>
                <a:latin typeface="Calibri" pitchFamily="34" charset="0"/>
                <a:ea typeface="+mn-ea"/>
                <a:cs typeface="Arial" charset="0"/>
              </a:rPr>
              <a:t>The organizational costs and risks of poorly managing change include</a:t>
            </a:r>
            <a:r>
              <a:rPr lang="en-GB" sz="1200" b="0" i="0" kern="1200" baseline="0" dirty="0">
                <a:solidFill>
                  <a:schemeClr val="tx1"/>
                </a:solidFill>
                <a:effectLst/>
                <a:latin typeface="Calibri" pitchFamily="34" charset="0"/>
                <a:ea typeface="+mn-ea"/>
                <a:cs typeface="Arial" charset="0"/>
              </a:rPr>
              <a:t> - </a:t>
            </a:r>
            <a:r>
              <a:rPr lang="en-GB" sz="1200" b="0" i="0" kern="1200" dirty="0">
                <a:solidFill>
                  <a:schemeClr val="tx1"/>
                </a:solidFill>
                <a:effectLst/>
                <a:latin typeface="Calibri" pitchFamily="34" charset="0"/>
                <a:ea typeface="+mn-ea"/>
                <a:cs typeface="Arial" charset="0"/>
              </a:rPr>
              <a:t>Productivity plunges (deep and sustained), Loss of valued employees, Reduced quality of work,</a:t>
            </a:r>
            <a:r>
              <a:rPr lang="en-GB" sz="1200" b="0" i="0" kern="1200" baseline="0" dirty="0">
                <a:solidFill>
                  <a:schemeClr val="tx1"/>
                </a:solidFill>
                <a:effectLst/>
                <a:latin typeface="Calibri" pitchFamily="34" charset="0"/>
                <a:ea typeface="+mn-ea"/>
                <a:cs typeface="Arial" charset="0"/>
              </a:rPr>
              <a:t> </a:t>
            </a:r>
            <a:r>
              <a:rPr lang="en-GB" sz="1200" b="0" i="0" kern="1200" dirty="0">
                <a:solidFill>
                  <a:schemeClr val="tx1"/>
                </a:solidFill>
                <a:effectLst/>
                <a:latin typeface="Calibri" pitchFamily="34" charset="0"/>
                <a:ea typeface="+mn-ea"/>
                <a:cs typeface="Arial" charset="0"/>
              </a:rPr>
              <a:t>Impact on customers,</a:t>
            </a:r>
            <a:r>
              <a:rPr lang="en-GB" sz="1200" b="0" i="0" kern="1200" baseline="0" dirty="0">
                <a:solidFill>
                  <a:schemeClr val="tx1"/>
                </a:solidFill>
                <a:effectLst/>
                <a:latin typeface="Calibri" pitchFamily="34" charset="0"/>
                <a:ea typeface="+mn-ea"/>
                <a:cs typeface="Arial" charset="0"/>
              </a:rPr>
              <a:t> </a:t>
            </a:r>
            <a:r>
              <a:rPr lang="en-GB" sz="1200" b="0" i="0" kern="1200" dirty="0">
                <a:solidFill>
                  <a:schemeClr val="tx1"/>
                </a:solidFill>
                <a:effectLst/>
                <a:latin typeface="Calibri" pitchFamily="34" charset="0"/>
                <a:ea typeface="+mn-ea"/>
                <a:cs typeface="Arial" charset="0"/>
              </a:rPr>
              <a:t>Morale declines,</a:t>
            </a:r>
            <a:r>
              <a:rPr lang="en-GB" sz="1200" b="0" i="0" kern="1200" baseline="0" dirty="0">
                <a:solidFill>
                  <a:schemeClr val="tx1"/>
                </a:solidFill>
                <a:effectLst/>
                <a:latin typeface="Calibri" pitchFamily="34" charset="0"/>
                <a:ea typeface="+mn-ea"/>
                <a:cs typeface="Arial" charset="0"/>
              </a:rPr>
              <a:t> </a:t>
            </a:r>
            <a:r>
              <a:rPr lang="en-GB" sz="1200" b="0" i="0" kern="1200" dirty="0">
                <a:solidFill>
                  <a:schemeClr val="tx1"/>
                </a:solidFill>
                <a:effectLst/>
                <a:latin typeface="Calibri" pitchFamily="34" charset="0"/>
                <a:ea typeface="+mn-ea"/>
                <a:cs typeface="Arial" charset="0"/>
              </a:rPr>
              <a:t>Legacy of failed change</a:t>
            </a:r>
          </a:p>
          <a:p>
            <a:pPr eaLnBrk="1" hangingPunct="1">
              <a:buFontTx/>
              <a:buNone/>
            </a:pPr>
            <a:endParaRPr lang="en-GB" sz="1200" b="0" i="0" kern="1200" dirty="0">
              <a:solidFill>
                <a:schemeClr val="tx1"/>
              </a:solidFill>
              <a:effectLst/>
              <a:latin typeface="Calibri" pitchFamily="34" charset="0"/>
              <a:ea typeface="+mn-ea"/>
              <a:cs typeface="Arial" charset="0"/>
            </a:endParaRPr>
          </a:p>
          <a:p>
            <a:r>
              <a:rPr lang="en-GB" sz="1200" b="1" dirty="0"/>
              <a:t>Effective change management:</a:t>
            </a:r>
          </a:p>
          <a:p>
            <a:pPr marL="342900" indent="-342900">
              <a:buFont typeface="Arial" panose="020B0604020202020204" pitchFamily="34" charset="0"/>
              <a:buChar char="•"/>
            </a:pPr>
            <a:r>
              <a:rPr lang="en-GB" sz="1200" dirty="0"/>
              <a:t>Unlocks resistance to change</a:t>
            </a:r>
          </a:p>
          <a:p>
            <a:pPr marL="342900" indent="-342900">
              <a:buFont typeface="Arial" panose="020B0604020202020204" pitchFamily="34" charset="0"/>
              <a:buChar char="•"/>
            </a:pPr>
            <a:r>
              <a:rPr lang="en-GB" sz="1200" dirty="0"/>
              <a:t>Enables people to work effectively to deal with and embrace change</a:t>
            </a:r>
          </a:p>
          <a:p>
            <a:pPr marL="342900" indent="-342900">
              <a:buFont typeface="Arial" panose="020B0604020202020204" pitchFamily="34" charset="0"/>
              <a:buChar char="•"/>
            </a:pPr>
            <a:r>
              <a:rPr lang="en-GB" sz="1200" dirty="0"/>
              <a:t>Speeds up the implementation of change initiatives</a:t>
            </a:r>
          </a:p>
          <a:p>
            <a:pPr marL="342900" indent="-342900">
              <a:buFont typeface="Arial" panose="020B0604020202020204" pitchFamily="34" charset="0"/>
              <a:buChar char="•"/>
            </a:pPr>
            <a:r>
              <a:rPr lang="en-GB" sz="1200" dirty="0"/>
              <a:t>Accelerates the realisation of benefits</a:t>
            </a:r>
          </a:p>
          <a:p>
            <a:pPr eaLnBrk="1" hangingPunct="1">
              <a:buFontTx/>
              <a:buNone/>
            </a:pPr>
            <a:endParaRPr lang="en-GB" sz="1200" b="0" i="0" kern="1200" dirty="0">
              <a:solidFill>
                <a:schemeClr val="tx1"/>
              </a:solidFill>
              <a:effectLst/>
              <a:latin typeface="Calibri" pitchFamily="34" charset="0"/>
              <a:ea typeface="+mn-ea"/>
              <a:cs typeface="Arial" charset="0"/>
            </a:endParaRPr>
          </a:p>
          <a:p>
            <a:pPr eaLnBrk="1" hangingPunct="1">
              <a:buFontTx/>
              <a:buNone/>
            </a:pPr>
            <a:endParaRPr lang="en-GB" sz="1200" b="0" i="0" kern="1200" dirty="0">
              <a:solidFill>
                <a:schemeClr val="tx1"/>
              </a:solidFill>
              <a:effectLst/>
              <a:latin typeface="Calibri" pitchFamily="34" charset="0"/>
              <a:ea typeface="+mn-ea"/>
              <a:cs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EFC635-B4C4-44F4-A752-641FB2526C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526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WE JUST CAN’T AFFORD FOR THESE INVESTMENTS TO FAIL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£37 billion a year!!!!!!!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Does anyone have that kind of money to waste?!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eaLnBrk="1" hangingPunct="1">
              <a:buFontTx/>
              <a:buNone/>
            </a:pPr>
            <a:r>
              <a:rPr lang="en-GB" dirty="0"/>
              <a:t>2013: Parliament's public spending watchdog reported in 2013 that the abandoned </a:t>
            </a:r>
            <a:r>
              <a:rPr lang="en-GB" dirty="0">
                <a:hlinkClick r:id="rId3"/>
              </a:rPr>
              <a:t>NHS</a:t>
            </a:r>
            <a:r>
              <a:rPr lang="en-GB" dirty="0"/>
              <a:t> patient record system has so far cost the taxpayer nearly £</a:t>
            </a:r>
            <a:r>
              <a:rPr lang="en-GB" dirty="0" err="1"/>
              <a:t>10bn</a:t>
            </a:r>
            <a:r>
              <a:rPr lang="en-GB" dirty="0"/>
              <a:t> and the final bill expected to be higher </a:t>
            </a:r>
            <a:endParaRPr lang="en-GB" sz="1200" b="0" i="0" kern="1200" dirty="0">
              <a:solidFill>
                <a:schemeClr val="tx1"/>
              </a:solidFill>
              <a:effectLst/>
              <a:latin typeface="Calibri" pitchFamily="34" charset="0"/>
              <a:ea typeface="+mn-ea"/>
              <a:cs typeface="Arial" charset="0"/>
            </a:endParaRPr>
          </a:p>
          <a:p>
            <a:pPr eaLnBrk="1" hangingPunct="1">
              <a:buFontTx/>
              <a:buNone/>
            </a:pPr>
            <a:endParaRPr lang="en-GB" sz="1200" b="0" i="0" kern="1200" dirty="0">
              <a:solidFill>
                <a:schemeClr val="tx1"/>
              </a:solidFill>
              <a:effectLst/>
              <a:latin typeface="Calibri" pitchFamily="34" charset="0"/>
              <a:ea typeface="+mn-ea"/>
              <a:cs typeface="Arial" charset="0"/>
            </a:endParaRPr>
          </a:p>
          <a:p>
            <a:pPr eaLnBrk="1" hangingPunct="1">
              <a:buFontTx/>
              <a:buNone/>
            </a:pPr>
            <a:r>
              <a:rPr lang="en-GB" sz="1200" b="0" i="0" kern="1200" dirty="0">
                <a:solidFill>
                  <a:schemeClr val="tx1"/>
                </a:solidFill>
                <a:effectLst/>
                <a:latin typeface="Calibri" pitchFamily="34" charset="0"/>
                <a:ea typeface="+mn-ea"/>
                <a:cs typeface="Arial" charset="0"/>
              </a:rPr>
              <a:t>The tax payers alliance estimated the </a:t>
            </a:r>
            <a:r>
              <a:rPr lang="en-GB" dirty="0"/>
              <a:t>UK government has wasted more than £100 million in taxpayers money on failed or cancelled IT projects in just one year.</a:t>
            </a:r>
          </a:p>
          <a:p>
            <a:r>
              <a:rPr lang="en-GB" dirty="0"/>
              <a:t>The figure comes from the </a:t>
            </a:r>
            <a:r>
              <a:rPr lang="en-GB" dirty="0" err="1">
                <a:hlinkClick r:id="rId4"/>
              </a:rPr>
              <a:t>TaxPayers'</a:t>
            </a:r>
            <a:r>
              <a:rPr lang="en-GB" dirty="0">
                <a:hlinkClick r:id="rId4"/>
              </a:rPr>
              <a:t> Alliance</a:t>
            </a:r>
            <a:r>
              <a:rPr lang="en-GB" dirty="0"/>
              <a:t>, analysis of spending of all departments for the year 2013-14.</a:t>
            </a:r>
          </a:p>
          <a:p>
            <a:endParaRPr lang="en-GB" dirty="0"/>
          </a:p>
          <a:p>
            <a:pPr eaLnBrk="1" hangingPunct="1">
              <a:buFontTx/>
              <a:buNone/>
            </a:pPr>
            <a:endParaRPr lang="en-GB" sz="1200" b="0" i="0" kern="1200" dirty="0">
              <a:solidFill>
                <a:schemeClr val="tx1"/>
              </a:solidFill>
              <a:effectLst/>
              <a:latin typeface="Calibri" pitchFamily="34" charset="0"/>
              <a:ea typeface="+mn-ea"/>
              <a:cs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EFC635-B4C4-44F4-A752-641FB2526C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640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often, too little time is spent on the human factors – what’s often called the “soft stuff” – these take primacy over the hard stuff: the process and structure aspects.  </a:t>
            </a:r>
          </a:p>
          <a:p>
            <a:r>
              <a:rPr lang="en-GB" dirty="0"/>
              <a:t>Really, those things should be designed to influence the human factors</a:t>
            </a:r>
          </a:p>
          <a:p>
            <a:endParaRPr lang="en-GB" dirty="0"/>
          </a:p>
          <a:p>
            <a:r>
              <a:rPr lang="en-GB" dirty="0"/>
              <a:t>And perhaps stop thinking of it as TECHNOLOGY – it’s change</a:t>
            </a:r>
          </a:p>
        </p:txBody>
      </p:sp>
      <p:sp>
        <p:nvSpPr>
          <p:cNvPr id="4" name="Slide Number Placeholder 3"/>
          <p:cNvSpPr>
            <a:spLocks noGrp="1"/>
          </p:cNvSpPr>
          <p:nvPr>
            <p:ph type="sldNum" sz="quarter" idx="10"/>
          </p:nvPr>
        </p:nvSpPr>
        <p:spPr/>
        <p:txBody>
          <a:bodyPr/>
          <a:lstStyle/>
          <a:p>
            <a:pPr>
              <a:defRPr/>
            </a:pPr>
            <a:fld id="{AA05207A-8B40-4F49-B3EC-FE53B6CA443F}" type="slidenum">
              <a:rPr lang="en-GB" smtClean="0"/>
              <a:pPr>
                <a:defRPr/>
              </a:pPr>
              <a:t>12</a:t>
            </a:fld>
            <a:endParaRPr lang="en-GB"/>
          </a:p>
        </p:txBody>
      </p:sp>
    </p:spTree>
    <p:extLst>
      <p:ext uri="{BB962C8B-B14F-4D97-AF65-F5344CB8AC3E}">
        <p14:creationId xmlns:p14="http://schemas.microsoft.com/office/powerpoint/2010/main" val="329907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several models for change management – </a:t>
            </a:r>
          </a:p>
          <a:p>
            <a:endParaRPr lang="en-GB" dirty="0"/>
          </a:p>
          <a:p>
            <a:r>
              <a:rPr lang="en-GB" dirty="0"/>
              <a:t>I am selecting this one simply for illustration</a:t>
            </a:r>
          </a:p>
          <a:p>
            <a:endParaRPr lang="en-GB" dirty="0"/>
          </a:p>
          <a:p>
            <a:r>
              <a:rPr lang="en-GB" dirty="0"/>
              <a:t>How much time and resource is invested in these?  </a:t>
            </a:r>
          </a:p>
          <a:p>
            <a:endParaRPr lang="en-GB" dirty="0"/>
          </a:p>
          <a:p>
            <a:r>
              <a:rPr lang="en-GB" dirty="0"/>
              <a:t>Even the smartest people still get it wrong</a:t>
            </a:r>
          </a:p>
          <a:p>
            <a:endParaRPr lang="en-GB" dirty="0"/>
          </a:p>
          <a:p>
            <a:pPr eaLnBrk="1" hangingPunct="1">
              <a:buFontTx/>
              <a:buNone/>
            </a:pPr>
            <a:r>
              <a:rPr lang="en-GB" sz="1200" b="0" i="0" kern="1200" dirty="0">
                <a:solidFill>
                  <a:schemeClr val="tx1"/>
                </a:solidFill>
                <a:effectLst/>
                <a:latin typeface="Calibri" pitchFamily="34" charset="0"/>
                <a:ea typeface="+mn-ea"/>
                <a:cs typeface="Arial" charset="0"/>
              </a:rPr>
              <a:t>One of the FDs at my presentation in February was leading implementation of a new ERP (enterprise resource planning) system.  At that time, there was no change management plan</a:t>
            </a:r>
          </a:p>
          <a:p>
            <a:pPr eaLnBrk="1" hangingPunct="1">
              <a:buFontTx/>
              <a:buNone/>
            </a:pPr>
            <a:endParaRPr lang="en-GB" sz="1200" b="0" i="0" kern="1200" dirty="0">
              <a:solidFill>
                <a:schemeClr val="tx1"/>
              </a:solidFill>
              <a:effectLst/>
              <a:latin typeface="Calibri" pitchFamily="34" charset="0"/>
              <a:ea typeface="+mn-ea"/>
              <a:cs typeface="Arial" charset="0"/>
            </a:endParaRPr>
          </a:p>
          <a:p>
            <a:pPr eaLnBrk="1" hangingPunct="1">
              <a:buFontTx/>
              <a:buNone/>
            </a:pPr>
            <a:r>
              <a:rPr lang="en-GB" sz="1200" b="0" i="0" kern="1200" dirty="0">
                <a:solidFill>
                  <a:schemeClr val="tx1"/>
                </a:solidFill>
                <a:effectLst/>
                <a:latin typeface="Calibri" pitchFamily="34" charset="0"/>
                <a:ea typeface="+mn-ea"/>
                <a:cs typeface="Arial" charset="0"/>
              </a:rPr>
              <a:t>Another client had signed up to be one of the first UK councils to use the new Oracle system… Yet no change management plan, not even </a:t>
            </a:r>
            <a:r>
              <a:rPr lang="en-GB" sz="1200" b="0" i="0" kern="1200" dirty="0" err="1">
                <a:solidFill>
                  <a:schemeClr val="tx1"/>
                </a:solidFill>
                <a:effectLst/>
                <a:latin typeface="Calibri" pitchFamily="34" charset="0"/>
                <a:ea typeface="+mn-ea"/>
                <a:cs typeface="Arial" charset="0"/>
              </a:rPr>
              <a:t>compregensive</a:t>
            </a:r>
            <a:r>
              <a:rPr lang="en-GB" sz="1200" b="0" i="0" kern="1200" dirty="0">
                <a:solidFill>
                  <a:schemeClr val="tx1"/>
                </a:solidFill>
                <a:effectLst/>
                <a:latin typeface="Calibri" pitchFamily="34" charset="0"/>
                <a:ea typeface="+mn-ea"/>
                <a:cs typeface="Arial" charset="0"/>
              </a:rPr>
              <a:t> training and floor walkers.  And they wondered why only 20% of people using the system.  And this was system for fin management!!!!!!!!!!!!!!!!</a:t>
            </a:r>
          </a:p>
          <a:p>
            <a:endParaRPr lang="en-GB" dirty="0"/>
          </a:p>
        </p:txBody>
      </p:sp>
      <p:sp>
        <p:nvSpPr>
          <p:cNvPr id="4" name="Slide Number Placeholder 3"/>
          <p:cNvSpPr>
            <a:spLocks noGrp="1"/>
          </p:cNvSpPr>
          <p:nvPr>
            <p:ph type="sldNum" sz="quarter" idx="10"/>
          </p:nvPr>
        </p:nvSpPr>
        <p:spPr/>
        <p:txBody>
          <a:bodyPr/>
          <a:lstStyle/>
          <a:p>
            <a:pPr>
              <a:defRPr/>
            </a:pPr>
            <a:fld id="{AA05207A-8B40-4F49-B3EC-FE53B6CA443F}" type="slidenum">
              <a:rPr lang="en-GB" smtClean="0"/>
              <a:pPr>
                <a:defRPr/>
              </a:pPr>
              <a:t>13</a:t>
            </a:fld>
            <a:endParaRPr lang="en-GB"/>
          </a:p>
        </p:txBody>
      </p:sp>
    </p:spTree>
    <p:extLst>
      <p:ext uri="{BB962C8B-B14F-4D97-AF65-F5344CB8AC3E}">
        <p14:creationId xmlns:p14="http://schemas.microsoft.com/office/powerpoint/2010/main" val="183497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when projects realise they need to think about the people angle of a technology project, a classic pitfall is the way they engage with them</a:t>
            </a:r>
          </a:p>
          <a:p>
            <a:endParaRPr lang="en-GB" dirty="0"/>
          </a:p>
          <a:p>
            <a:r>
              <a:rPr lang="en-GB" dirty="0"/>
              <a:t>Communication focuses on the rational and logical reasons why we need this</a:t>
            </a:r>
          </a:p>
          <a:p>
            <a:r>
              <a:rPr lang="en-GB" dirty="0"/>
              <a:t>BUT that just doesn’t land</a:t>
            </a:r>
          </a:p>
          <a:p>
            <a:endParaRPr lang="en-GB" dirty="0"/>
          </a:p>
          <a:p>
            <a:r>
              <a:rPr lang="en-GB" dirty="0"/>
              <a:t>We need to tap into what makes them tick – what motivates them, what incentivises them….</a:t>
            </a:r>
          </a:p>
          <a:p>
            <a:endParaRPr lang="en-GB" dirty="0"/>
          </a:p>
          <a:p>
            <a:r>
              <a:rPr lang="en-GB" dirty="0"/>
              <a:t>And that’s where behavioural science comes in</a:t>
            </a:r>
          </a:p>
        </p:txBody>
      </p:sp>
      <p:sp>
        <p:nvSpPr>
          <p:cNvPr id="4" name="Slide Number Placeholder 3"/>
          <p:cNvSpPr>
            <a:spLocks noGrp="1"/>
          </p:cNvSpPr>
          <p:nvPr>
            <p:ph type="sldNum" sz="quarter" idx="10"/>
          </p:nvPr>
        </p:nvSpPr>
        <p:spPr/>
        <p:txBody>
          <a:bodyPr/>
          <a:lstStyle/>
          <a:p>
            <a:pPr>
              <a:defRPr/>
            </a:pPr>
            <a:fld id="{AA05207A-8B40-4F49-B3EC-FE53B6CA443F}" type="slidenum">
              <a:rPr lang="en-GB" smtClean="0"/>
              <a:pPr>
                <a:defRPr/>
              </a:pPr>
              <a:t>14</a:t>
            </a:fld>
            <a:endParaRPr lang="en-GB"/>
          </a:p>
        </p:txBody>
      </p:sp>
    </p:spTree>
    <p:extLst>
      <p:ext uri="{BB962C8B-B14F-4D97-AF65-F5344CB8AC3E}">
        <p14:creationId xmlns:p14="http://schemas.microsoft.com/office/powerpoint/2010/main" val="3686229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 model design for understanding people’s intrinsic motivations and values – i.e. what drives their behaviour</a:t>
            </a:r>
          </a:p>
          <a:p>
            <a:endParaRPr lang="en-GB" dirty="0"/>
          </a:p>
          <a:p>
            <a:r>
              <a:rPr lang="en-GB" dirty="0"/>
              <a:t>BUT achieving same behaviour does not necessarily require the same motivation</a:t>
            </a:r>
          </a:p>
          <a:p>
            <a:r>
              <a:rPr lang="en-GB" dirty="0"/>
              <a:t>e.g. </a:t>
            </a:r>
          </a:p>
          <a:p>
            <a:r>
              <a:rPr lang="en-GB" dirty="0"/>
              <a:t>Recycling </a:t>
            </a:r>
          </a:p>
          <a:p>
            <a:r>
              <a:rPr lang="en-GB" dirty="0"/>
              <a:t>Pioneers – been pushing for this for years; frustrated it’s taken so long and we are still behind</a:t>
            </a:r>
          </a:p>
          <a:p>
            <a:r>
              <a:rPr lang="en-GB" dirty="0"/>
              <a:t>Settlers – do it because we have told them to – it’s the rules and everyone else is doing it</a:t>
            </a:r>
          </a:p>
          <a:p>
            <a:endParaRPr lang="en-GB" dirty="0"/>
          </a:p>
          <a:p>
            <a:r>
              <a:rPr lang="en-GB" dirty="0"/>
              <a:t>Prospects – there’s the challenge: they aren’t motivated in same way as the other two. We need to make it easy and cool</a:t>
            </a:r>
          </a:p>
        </p:txBody>
      </p:sp>
      <p:sp>
        <p:nvSpPr>
          <p:cNvPr id="4" name="Slide Number Placeholder 3"/>
          <p:cNvSpPr>
            <a:spLocks noGrp="1"/>
          </p:cNvSpPr>
          <p:nvPr>
            <p:ph type="sldNum" sz="quarter" idx="10"/>
          </p:nvPr>
        </p:nvSpPr>
        <p:spPr/>
        <p:txBody>
          <a:bodyPr/>
          <a:lstStyle/>
          <a:p>
            <a:pPr>
              <a:defRPr/>
            </a:pPr>
            <a:fld id="{AA05207A-8B40-4F49-B3EC-FE53B6CA443F}" type="slidenum">
              <a:rPr lang="en-GB" smtClean="0"/>
              <a:pPr>
                <a:defRPr/>
              </a:pPr>
              <a:t>16</a:t>
            </a:fld>
            <a:endParaRPr lang="en-GB"/>
          </a:p>
        </p:txBody>
      </p:sp>
    </p:spTree>
    <p:extLst>
      <p:ext uri="{BB962C8B-B14F-4D97-AF65-F5344CB8AC3E}">
        <p14:creationId xmlns:p14="http://schemas.microsoft.com/office/powerpoint/2010/main" val="1513948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FDE89-F96C-4ABB-93AC-5A539A0DC66E}"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GB" dirty="0"/>
              <a:t>What do you think country is?</a:t>
            </a:r>
          </a:p>
          <a:p>
            <a:endParaRPr lang="en-GB" dirty="0"/>
          </a:p>
          <a:p>
            <a:r>
              <a:rPr lang="en-GB" dirty="0"/>
              <a:t>We have a system and services designed for a population of the 1970s/1980s</a:t>
            </a:r>
          </a:p>
          <a:p>
            <a:endParaRPr lang="en-GB" dirty="0"/>
          </a:p>
          <a:p>
            <a:r>
              <a:rPr lang="en-GB" dirty="0"/>
              <a:t>There are fluctuations from data point to data point, but the trends are consistent and robust over time. The cross over points are a function of the time line but Settler and Pioneer are now the two largest groups in 2009.  But Settler will continue long term to decline and Pioneer will continue long term growth.</a:t>
            </a:r>
            <a:endParaRPr lang="en-US" dirty="0"/>
          </a:p>
        </p:txBody>
      </p:sp>
    </p:spTree>
    <p:extLst>
      <p:ext uri="{BB962C8B-B14F-4D97-AF65-F5344CB8AC3E}">
        <p14:creationId xmlns:p14="http://schemas.microsoft.com/office/powerpoint/2010/main" val="3293573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a:solidFill>
                  <a:schemeClr val="bg1"/>
                </a:solidFill>
              </a:rPr>
              <a:t>Surveyed c 20 different councils to determine which values mode their workforce was</a:t>
            </a:r>
          </a:p>
          <a:p>
            <a:pPr algn="l"/>
            <a:r>
              <a:rPr lang="en-GB" sz="1200" dirty="0">
                <a:solidFill>
                  <a:schemeClr val="bg1"/>
                </a:solidFill>
              </a:rPr>
              <a:t>We cut that by department and levels – some common patterns / trends</a:t>
            </a:r>
          </a:p>
          <a:p>
            <a:pPr algn="l"/>
            <a:endParaRPr lang="en-GB" sz="1200" dirty="0">
              <a:solidFill>
                <a:schemeClr val="bg1"/>
              </a:solidFill>
            </a:endParaRPr>
          </a:p>
          <a:p>
            <a:pPr algn="l"/>
            <a:r>
              <a:rPr lang="en-GB" sz="1200" dirty="0">
                <a:solidFill>
                  <a:schemeClr val="bg1"/>
                </a:solidFill>
              </a:rPr>
              <a:t>The proportion of pioneers increased significantly with the grade level (67% in the SMT)</a:t>
            </a:r>
          </a:p>
          <a:p>
            <a:pPr algn="l"/>
            <a:r>
              <a:rPr lang="en-GB" sz="1200" dirty="0">
                <a:solidFill>
                  <a:schemeClr val="bg1"/>
                </a:solidFill>
              </a:rPr>
              <a:t>The proportion of settlers decreased significantly with grade level (0 % in the SMT)</a:t>
            </a:r>
          </a:p>
          <a:p>
            <a:pPr algn="l"/>
            <a:r>
              <a:rPr lang="en-GB" sz="1200" dirty="0">
                <a:solidFill>
                  <a:schemeClr val="bg1"/>
                </a:solidFill>
              </a:rPr>
              <a:t>The proportion of prospectors decreased marginally with grade level</a:t>
            </a:r>
          </a:p>
          <a:p>
            <a:pPr algn="l"/>
            <a:endParaRPr lang="en-GB" sz="1200" dirty="0">
              <a:solidFill>
                <a:schemeClr val="bg1"/>
              </a:solidFill>
            </a:endParaRPr>
          </a:p>
          <a:p>
            <a:pPr algn="l"/>
            <a:r>
              <a:rPr lang="en-GB" sz="1200" dirty="0">
                <a:solidFill>
                  <a:schemeClr val="bg1"/>
                </a:solidFill>
              </a:rPr>
              <a:t>So just think for a moment – how are is the senior management team going to communicate effectively and motivate the 21% settlers at levels 1-4?!</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3AF24A-704F-48EB-8682-C786DC7E5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310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start of the 21st century has been marked by rapid technological development, with widespread impacts for both individuals and society. </a:t>
            </a:r>
          </a:p>
          <a:p>
            <a:r>
              <a:rPr lang="en-GB" dirty="0"/>
              <a:t>The nature of our workforce, how we fight wars, the risks posed by disease, and even our bodies and brains are all being transformed by new technology</a:t>
            </a:r>
          </a:p>
          <a:p>
            <a:r>
              <a:rPr lang="en-GB" dirty="0"/>
              <a:t>And we can expect the future to bring even more dramatic changes. </a:t>
            </a:r>
          </a:p>
          <a:p>
            <a:endParaRPr lang="en-GB" dirty="0"/>
          </a:p>
          <a:p>
            <a:r>
              <a:rPr lang="en-GB" dirty="0"/>
              <a:t>Yet, people often give a wry smile when I mention robotics</a:t>
            </a:r>
          </a:p>
          <a:p>
            <a:r>
              <a:rPr lang="en-GB" dirty="0"/>
              <a:t>Whilst we may think this may seem like futuristic nonsense or sci fi</a:t>
            </a:r>
          </a:p>
          <a:p>
            <a:pPr marL="171450" indent="-171450">
              <a:buFontTx/>
              <a:buChar char="-"/>
            </a:pPr>
            <a:r>
              <a:rPr lang="en-GB" dirty="0"/>
              <a:t>the level of technology available (including AI) has profound implications for us</a:t>
            </a:r>
          </a:p>
          <a:p>
            <a:pPr marL="171450" indent="-171450">
              <a:buFontTx/>
              <a:buChar char="-"/>
            </a:pPr>
            <a:r>
              <a:rPr lang="en-GB" dirty="0"/>
              <a:t>Young people are not only open to it but have a huge appetite</a:t>
            </a:r>
          </a:p>
          <a:p>
            <a:pPr marL="0" indent="0">
              <a:buFontTx/>
              <a:buNone/>
            </a:pPr>
            <a:endParaRPr lang="en-GB" b="1" dirty="0"/>
          </a:p>
          <a:p>
            <a:pPr marL="0" indent="0">
              <a:buFontTx/>
              <a:buNone/>
            </a:pPr>
            <a:r>
              <a:rPr lang="en-GB" b="1" dirty="0"/>
              <a:t>Just take a look at these stats… </a:t>
            </a:r>
          </a:p>
          <a:p>
            <a:pPr marL="171450" indent="-171450">
              <a:buFontTx/>
              <a:buChar char="-"/>
            </a:pPr>
            <a:endParaRPr lang="en-GB" dirty="0"/>
          </a:p>
          <a:p>
            <a:pPr marL="0" indent="0">
              <a:buFontTx/>
              <a:buNone/>
            </a:pPr>
            <a:r>
              <a:rPr lang="en-GB" dirty="0"/>
              <a:t>The UK is way behind when it comes to technology</a:t>
            </a:r>
          </a:p>
          <a:p>
            <a:pPr marL="0" indent="0">
              <a:buFontTx/>
              <a:buNone/>
            </a:pPr>
            <a:r>
              <a:rPr lang="en-GB" dirty="0"/>
              <a:t>And I would venture that the public sector is further behind still.  I am always bemused when I visit a hospital and see the incredible machines and equipment – and then see batches of carboard folder and paper files being carried around with critical patient notes</a:t>
            </a:r>
          </a:p>
          <a:p>
            <a:endParaRPr lang="en-GB" dirty="0"/>
          </a:p>
        </p:txBody>
      </p:sp>
      <p:sp>
        <p:nvSpPr>
          <p:cNvPr id="4" name="Slide Number Placeholder 3"/>
          <p:cNvSpPr>
            <a:spLocks noGrp="1"/>
          </p:cNvSpPr>
          <p:nvPr>
            <p:ph type="sldNum" sz="quarter" idx="10"/>
          </p:nvPr>
        </p:nvSpPr>
        <p:spPr/>
        <p:txBody>
          <a:bodyPr/>
          <a:lstStyle/>
          <a:p>
            <a:pPr>
              <a:defRPr/>
            </a:pPr>
            <a:fld id="{AA05207A-8B40-4F49-B3EC-FE53B6CA443F}" type="slidenum">
              <a:rPr lang="en-GB" smtClean="0"/>
              <a:pPr>
                <a:defRPr/>
              </a:pPr>
              <a:t>2</a:t>
            </a:fld>
            <a:endParaRPr lang="en-GB"/>
          </a:p>
        </p:txBody>
      </p:sp>
    </p:spTree>
    <p:extLst>
      <p:ext uri="{BB962C8B-B14F-4D97-AF65-F5344CB8AC3E}">
        <p14:creationId xmlns:p14="http://schemas.microsoft.com/office/powerpoint/2010/main" val="351273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Oxford Martin Programme was a research project from 2011 – 2015 that looked at Impact of Future Technology</a:t>
            </a:r>
          </a:p>
          <a:p>
            <a:endParaRPr lang="en-GB" dirty="0"/>
          </a:p>
          <a:p>
            <a:r>
              <a:rPr lang="en-GB" dirty="0"/>
              <a:t>So what does it really mean for you?   Do you feel like an endangered species?!</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AA05207A-8B40-4F49-B3EC-FE53B6CA443F}" type="slidenum">
              <a:rPr lang="en-GB" smtClean="0"/>
              <a:pPr>
                <a:defRPr/>
              </a:pPr>
              <a:t>3</a:t>
            </a:fld>
            <a:endParaRPr lang="en-GB"/>
          </a:p>
        </p:txBody>
      </p:sp>
    </p:spTree>
    <p:extLst>
      <p:ext uri="{BB962C8B-B14F-4D97-AF65-F5344CB8AC3E}">
        <p14:creationId xmlns:p14="http://schemas.microsoft.com/office/powerpoint/2010/main" val="1442306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dirty="0"/>
              <a:t>Historically, robotics in industry meant automation, a field that asks how machines perform more effectively than humans. </a:t>
            </a:r>
          </a:p>
          <a:p>
            <a:endParaRPr lang="en-GB" dirty="0"/>
          </a:p>
          <a:p>
            <a:r>
              <a:rPr lang="en-GB" dirty="0"/>
              <a:t>These days, new innovation highlights a very different design space: </a:t>
            </a:r>
            <a:r>
              <a:rPr lang="en-GB" b="1" dirty="0"/>
              <a:t>what people and robots can do better together</a:t>
            </a:r>
            <a:r>
              <a:rPr lang="en-GB" dirty="0"/>
              <a:t>. </a:t>
            </a:r>
          </a:p>
          <a:p>
            <a:r>
              <a:rPr lang="en-GB" dirty="0"/>
              <a:t>Instead of idolizing machines or disparaging their shortcomings, these human-machine partnerships acknowledge and build upon human capability. </a:t>
            </a:r>
          </a:p>
          <a:p>
            <a:endParaRPr lang="en-GB" dirty="0"/>
          </a:p>
          <a:p>
            <a:r>
              <a:rPr lang="en-GB" dirty="0"/>
              <a:t>From autonomous cars reducing traffic accidents, to grandparents visiting their grandchildren by means of telepresence robots, these technologies will soon be part of our everyday lives and environments. </a:t>
            </a:r>
          </a:p>
          <a:p>
            <a:r>
              <a:rPr lang="en-GB" dirty="0"/>
              <a:t>What they have in common is the </a:t>
            </a:r>
            <a:r>
              <a:rPr lang="en-GB" b="1" dirty="0"/>
              <a:t>intent to support or empower the human partners with robotic capability and ultimately complement human objectives</a:t>
            </a:r>
            <a:r>
              <a:rPr lang="en-GB" dirty="0"/>
              <a:t>.</a:t>
            </a:r>
          </a:p>
        </p:txBody>
      </p:sp>
      <p:sp>
        <p:nvSpPr>
          <p:cNvPr id="4" name="Slide Number Placeholder 3"/>
          <p:cNvSpPr>
            <a:spLocks noGrp="1"/>
          </p:cNvSpPr>
          <p:nvPr>
            <p:ph type="sldNum" sz="quarter" idx="10"/>
          </p:nvPr>
        </p:nvSpPr>
        <p:spPr/>
        <p:txBody>
          <a:bodyPr/>
          <a:lstStyle/>
          <a:p>
            <a:pPr>
              <a:defRPr/>
            </a:pPr>
            <a:fld id="{AA05207A-8B40-4F49-B3EC-FE53B6CA443F}" type="slidenum">
              <a:rPr lang="en-GB" smtClean="0"/>
              <a:pPr>
                <a:defRPr/>
              </a:pPr>
              <a:t>4</a:t>
            </a:fld>
            <a:endParaRPr lang="en-GB"/>
          </a:p>
        </p:txBody>
      </p:sp>
    </p:spTree>
    <p:extLst>
      <p:ext uri="{BB962C8B-B14F-4D97-AF65-F5344CB8AC3E}">
        <p14:creationId xmlns:p14="http://schemas.microsoft.com/office/powerpoint/2010/main" val="4157213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Taking adult social care and health.  </a:t>
            </a:r>
          </a:p>
          <a:p>
            <a:endParaRPr lang="en-GB" dirty="0"/>
          </a:p>
          <a:p>
            <a:r>
              <a:rPr lang="en-GB" dirty="0"/>
              <a:t>The demand and funding pressures of the NHS are rarely out of the news </a:t>
            </a:r>
          </a:p>
          <a:p>
            <a:r>
              <a:rPr lang="en-GB" dirty="0"/>
              <a:t>often Chief Execs tell me that whilst they worry about the safeguarding risk in children’s it is adult social care that will bankrupt the council</a:t>
            </a:r>
          </a:p>
          <a:p>
            <a:endParaRPr lang="en-GB" dirty="0"/>
          </a:p>
          <a:p>
            <a:r>
              <a:rPr lang="en-GB" dirty="0"/>
              <a:t>Technology offers a fantastic opportunity</a:t>
            </a:r>
          </a:p>
          <a:p>
            <a:endParaRPr lang="en-GB" dirty="0"/>
          </a:p>
        </p:txBody>
      </p:sp>
      <p:sp>
        <p:nvSpPr>
          <p:cNvPr id="4" name="Slide Number Placeholder 3"/>
          <p:cNvSpPr>
            <a:spLocks noGrp="1"/>
          </p:cNvSpPr>
          <p:nvPr>
            <p:ph type="sldNum" sz="quarter" idx="10"/>
          </p:nvPr>
        </p:nvSpPr>
        <p:spPr/>
        <p:txBody>
          <a:bodyPr/>
          <a:lstStyle/>
          <a:p>
            <a:pPr>
              <a:defRPr/>
            </a:pPr>
            <a:fld id="{AA05207A-8B40-4F49-B3EC-FE53B6CA443F}" type="slidenum">
              <a:rPr lang="en-GB" smtClean="0"/>
              <a:pPr>
                <a:defRPr/>
              </a:pPr>
              <a:t>5</a:t>
            </a:fld>
            <a:endParaRPr lang="en-GB"/>
          </a:p>
        </p:txBody>
      </p:sp>
    </p:spTree>
    <p:extLst>
      <p:ext uri="{BB962C8B-B14F-4D97-AF65-F5344CB8AC3E}">
        <p14:creationId xmlns:p14="http://schemas.microsoft.com/office/powerpoint/2010/main" val="72082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a:t>
            </a:r>
          </a:p>
          <a:p>
            <a:r>
              <a:rPr lang="en-GB" dirty="0"/>
              <a:t>Challenge in realising benefits is for us to identify what it can replace</a:t>
            </a:r>
          </a:p>
          <a:p>
            <a:r>
              <a:rPr lang="en-GB" dirty="0"/>
              <a:t>E.g. telecare been around for a while – yet it still tends to be an after thought or add on.  </a:t>
            </a:r>
          </a:p>
          <a:p>
            <a:endParaRPr lang="en-GB" dirty="0"/>
          </a:p>
          <a:p>
            <a:r>
              <a:rPr lang="en-GB" dirty="0"/>
              <a:t>As for Denmark – one of the big changes has been the use of robotic vacuum cleaners – the ones that move along the floor independently.  </a:t>
            </a:r>
          </a:p>
        </p:txBody>
      </p:sp>
      <p:sp>
        <p:nvSpPr>
          <p:cNvPr id="4" name="Slide Number Placeholder 3"/>
          <p:cNvSpPr>
            <a:spLocks noGrp="1"/>
          </p:cNvSpPr>
          <p:nvPr>
            <p:ph type="sldNum" sz="quarter" idx="10"/>
          </p:nvPr>
        </p:nvSpPr>
        <p:spPr/>
        <p:txBody>
          <a:bodyPr/>
          <a:lstStyle/>
          <a:p>
            <a:pPr>
              <a:defRPr/>
            </a:pPr>
            <a:fld id="{AA05207A-8B40-4F49-B3EC-FE53B6CA443F}" type="slidenum">
              <a:rPr lang="en-GB" smtClean="0"/>
              <a:pPr>
                <a:defRPr/>
              </a:pPr>
              <a:t>6</a:t>
            </a:fld>
            <a:endParaRPr lang="en-GB"/>
          </a:p>
        </p:txBody>
      </p:sp>
    </p:spTree>
    <p:extLst>
      <p:ext uri="{BB962C8B-B14F-4D97-AF65-F5344CB8AC3E}">
        <p14:creationId xmlns:p14="http://schemas.microsoft.com/office/powerpoint/2010/main" val="534868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technology and opportunities are there</a:t>
            </a:r>
          </a:p>
          <a:p>
            <a:endParaRPr lang="en-GB" dirty="0"/>
          </a:p>
          <a:p>
            <a:r>
              <a:rPr lang="en-GB" dirty="0"/>
              <a:t>But let’s take a moment to reflect on our track record in implementing technology</a:t>
            </a:r>
          </a:p>
        </p:txBody>
      </p:sp>
      <p:sp>
        <p:nvSpPr>
          <p:cNvPr id="4" name="Slide Number Placeholder 3"/>
          <p:cNvSpPr>
            <a:spLocks noGrp="1"/>
          </p:cNvSpPr>
          <p:nvPr>
            <p:ph type="sldNum" sz="quarter" idx="10"/>
          </p:nvPr>
        </p:nvSpPr>
        <p:spPr/>
        <p:txBody>
          <a:bodyPr/>
          <a:lstStyle/>
          <a:p>
            <a:pPr>
              <a:defRPr/>
            </a:pPr>
            <a:fld id="{AA05207A-8B40-4F49-B3EC-FE53B6CA443F}" type="slidenum">
              <a:rPr lang="en-GB" smtClean="0"/>
              <a:pPr>
                <a:defRPr/>
              </a:pPr>
              <a:t>7</a:t>
            </a:fld>
            <a:endParaRPr lang="en-GB"/>
          </a:p>
        </p:txBody>
      </p:sp>
    </p:spTree>
    <p:extLst>
      <p:ext uri="{BB962C8B-B14F-4D97-AF65-F5344CB8AC3E}">
        <p14:creationId xmlns:p14="http://schemas.microsoft.com/office/powerpoint/2010/main" val="900861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ever noticed how staff have a tendency to leave their technology mindset at the door when the arrive at work?</a:t>
            </a:r>
          </a:p>
          <a:p>
            <a:r>
              <a:rPr lang="en-GB" dirty="0"/>
              <a:t>I have met many a social worker or manager who will resist using web based procurement, annual leave systems, or budget and performance reports</a:t>
            </a:r>
          </a:p>
          <a:p>
            <a:endParaRPr lang="en-GB" dirty="0"/>
          </a:p>
          <a:p>
            <a:r>
              <a:rPr lang="en-GB" dirty="0"/>
              <a:t>Yet these are the same people who do their Christmas shopping on eBay and amazon, book their holiday online with Expedia, </a:t>
            </a:r>
            <a:r>
              <a:rPr lang="en-GB"/>
              <a:t>use acebook </a:t>
            </a:r>
            <a:r>
              <a:rPr lang="en-GB" dirty="0"/>
              <a:t>on a daily basis</a:t>
            </a:r>
          </a:p>
        </p:txBody>
      </p:sp>
      <p:sp>
        <p:nvSpPr>
          <p:cNvPr id="4" name="Slide Number Placeholder 3"/>
          <p:cNvSpPr>
            <a:spLocks noGrp="1"/>
          </p:cNvSpPr>
          <p:nvPr>
            <p:ph type="sldNum" sz="quarter" idx="10"/>
          </p:nvPr>
        </p:nvSpPr>
        <p:spPr/>
        <p:txBody>
          <a:bodyPr/>
          <a:lstStyle/>
          <a:p>
            <a:pPr>
              <a:defRPr/>
            </a:pPr>
            <a:fld id="{AA05207A-8B40-4F49-B3EC-FE53B6CA443F}" type="slidenum">
              <a:rPr lang="en-GB" smtClean="0"/>
              <a:pPr>
                <a:defRPr/>
              </a:pPr>
              <a:t>8</a:t>
            </a:fld>
            <a:endParaRPr lang="en-GB"/>
          </a:p>
        </p:txBody>
      </p:sp>
    </p:spTree>
    <p:extLst>
      <p:ext uri="{BB962C8B-B14F-4D97-AF65-F5344CB8AC3E}">
        <p14:creationId xmlns:p14="http://schemas.microsoft.com/office/powerpoint/2010/main" val="3348303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Originally coined by Masahiro Mori in 1970, the term “uncanny valley” describes our strange revulsion toward things that appear nearly human, but </a:t>
            </a:r>
            <a:r>
              <a:rPr lang="en-GB" b="1" i="1" dirty="0"/>
              <a:t>not quite right</a:t>
            </a:r>
            <a:r>
              <a:rPr lang="en-GB" b="1" dirty="0"/>
              <a:t>. This revulsion usually involves robots, but can also include computer animations and some medical conditions.</a:t>
            </a:r>
            <a:endParaRPr lang="en-GB" dirty="0"/>
          </a:p>
          <a:p>
            <a:r>
              <a:rPr lang="en-GB" dirty="0">
                <a:effectLst/>
              </a:rPr>
              <a:t>Image: </a:t>
            </a:r>
            <a:r>
              <a:rPr lang="en-GB" dirty="0">
                <a:effectLst/>
                <a:hlinkClick r:id="rId3"/>
              </a:rPr>
              <a:t>Wikipedia/</a:t>
            </a:r>
            <a:r>
              <a:rPr lang="en-GB" dirty="0" err="1">
                <a:effectLst/>
                <a:hlinkClick r:id="rId3"/>
              </a:rPr>
              <a:t>Smurrayinchester</a:t>
            </a:r>
            <a:r>
              <a:rPr lang="en-GB" dirty="0">
                <a:effectLst/>
              </a:rPr>
              <a:t> via </a:t>
            </a:r>
            <a:r>
              <a:rPr lang="en-GB" dirty="0">
                <a:effectLst/>
                <a:hlinkClick r:id="rId4"/>
              </a:rPr>
              <a:t>CC by SA 3.0</a:t>
            </a:r>
            <a:endParaRPr lang="en-GB" dirty="0">
              <a:effectLst/>
            </a:endParaRPr>
          </a:p>
          <a:p>
            <a:r>
              <a:rPr lang="en-GB" dirty="0"/>
              <a:t>One theory is that </a:t>
            </a:r>
            <a:r>
              <a:rPr lang="en-GB" dirty="0">
                <a:hlinkClick r:id="rId5"/>
              </a:rPr>
              <a:t>our experience with the uncanny valley</a:t>
            </a:r>
            <a:r>
              <a:rPr lang="en-GB" dirty="0"/>
              <a:t> (the “valley” being the “region of negative emotional response” in the chart over there) stems from an evolutionary tendency to be repulsed by anyone who looks sick or unhealthy or </a:t>
            </a:r>
            <a:r>
              <a:rPr lang="en-GB" i="1" dirty="0"/>
              <a:t>wrong</a:t>
            </a:r>
            <a:r>
              <a:rPr lang="en-GB" dirty="0"/>
              <a:t>. </a:t>
            </a:r>
          </a:p>
          <a:p>
            <a:r>
              <a:rPr lang="en-GB" dirty="0"/>
              <a:t>In other words, “pathogen avoidance.”</a:t>
            </a:r>
          </a:p>
          <a:p>
            <a:r>
              <a:rPr lang="en-GB" dirty="0"/>
              <a:t>Another is that the uncanny valley, particularly in regards to humanoid robots, triggers an innate fear of death, as they often seem to move like lifeless puppets, reminding us of our own mortality.</a:t>
            </a:r>
          </a:p>
          <a:p>
            <a:endParaRPr lang="en-GB" dirty="0"/>
          </a:p>
        </p:txBody>
      </p:sp>
      <p:sp>
        <p:nvSpPr>
          <p:cNvPr id="4" name="Slide Number Placeholder 3"/>
          <p:cNvSpPr>
            <a:spLocks noGrp="1"/>
          </p:cNvSpPr>
          <p:nvPr>
            <p:ph type="sldNum" sz="quarter" idx="10"/>
          </p:nvPr>
        </p:nvSpPr>
        <p:spPr/>
        <p:txBody>
          <a:bodyPr/>
          <a:lstStyle/>
          <a:p>
            <a:pPr>
              <a:defRPr/>
            </a:pPr>
            <a:fld id="{AA05207A-8B40-4F49-B3EC-FE53B6CA443F}" type="slidenum">
              <a:rPr lang="en-GB" smtClean="0"/>
              <a:pPr>
                <a:defRPr/>
              </a:pPr>
              <a:t>9</a:t>
            </a:fld>
            <a:endParaRPr lang="en-GB"/>
          </a:p>
        </p:txBody>
      </p:sp>
    </p:spTree>
    <p:extLst>
      <p:ext uri="{BB962C8B-B14F-4D97-AF65-F5344CB8AC3E}">
        <p14:creationId xmlns:p14="http://schemas.microsoft.com/office/powerpoint/2010/main" val="3485319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8368" y="1295401"/>
            <a:ext cx="3496733"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78301" y="1295401"/>
            <a:ext cx="3498851"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521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3227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279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592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4276262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873614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478367" y="6316668"/>
            <a:ext cx="8544984" cy="352425"/>
          </a:xfrm>
          <a:prstGeom prst="rect">
            <a:avLst/>
          </a:prstGeom>
        </p:spPr>
        <p:txBody>
          <a:bodyPr/>
          <a:lstStyle>
            <a:lvl1pPr>
              <a:defRPr/>
            </a:lvl1pPr>
          </a:lstStyle>
          <a:p>
            <a:r>
              <a:rPr lang="en-GB"/>
              <a:t>Sample presentation: New branding   Page </a:t>
            </a:r>
            <a:fld id="{8CFBB4B7-D488-4EB0-8CE0-B5C373F85A0D}" type="slidenum">
              <a:rPr lang="en-GB"/>
              <a:pPr/>
              <a:t>‹#›</a:t>
            </a:fld>
            <a:r>
              <a:rPr lang="en-GB"/>
              <a:t> of 14 </a:t>
            </a:r>
          </a:p>
        </p:txBody>
      </p:sp>
    </p:spTree>
    <p:extLst>
      <p:ext uri="{BB962C8B-B14F-4D97-AF65-F5344CB8AC3E}">
        <p14:creationId xmlns:p14="http://schemas.microsoft.com/office/powerpoint/2010/main" val="363211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7" y="5"/>
            <a:ext cx="2806700" cy="6081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8370" y="5"/>
            <a:ext cx="8219017" cy="6081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478367" y="6316668"/>
            <a:ext cx="8544984" cy="352425"/>
          </a:xfrm>
          <a:prstGeom prst="rect">
            <a:avLst/>
          </a:prstGeom>
        </p:spPr>
        <p:txBody>
          <a:bodyPr/>
          <a:lstStyle>
            <a:lvl1pPr>
              <a:defRPr/>
            </a:lvl1pPr>
          </a:lstStyle>
          <a:p>
            <a:r>
              <a:rPr lang="en-GB"/>
              <a:t>Sample presentation: New branding   Page </a:t>
            </a:r>
            <a:fld id="{134C1E52-A7B6-4C91-B9B9-B33D33A3598E}" type="slidenum">
              <a:rPr lang="en-GB"/>
              <a:pPr/>
              <a:t>‹#›</a:t>
            </a:fld>
            <a:r>
              <a:rPr lang="en-GB"/>
              <a:t> of 14 </a:t>
            </a:r>
          </a:p>
        </p:txBody>
      </p:sp>
    </p:spTree>
    <p:extLst>
      <p:ext uri="{BB962C8B-B14F-4D97-AF65-F5344CB8AC3E}">
        <p14:creationId xmlns:p14="http://schemas.microsoft.com/office/powerpoint/2010/main" val="78851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68" y="0"/>
            <a:ext cx="11228917" cy="1258888"/>
          </a:xfrm>
        </p:spPr>
        <p:txBody>
          <a:bodyPr/>
          <a:lstStyle/>
          <a:p>
            <a:r>
              <a:rPr lang="en-US"/>
              <a:t>Click to edit Master title style</a:t>
            </a:r>
          </a:p>
        </p:txBody>
      </p:sp>
      <p:sp>
        <p:nvSpPr>
          <p:cNvPr id="3" name="Text Placeholder 2"/>
          <p:cNvSpPr>
            <a:spLocks noGrp="1"/>
          </p:cNvSpPr>
          <p:nvPr>
            <p:ph type="body" sz="half" idx="1"/>
          </p:nvPr>
        </p:nvSpPr>
        <p:spPr>
          <a:xfrm>
            <a:off x="478368" y="1295401"/>
            <a:ext cx="3496733"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78301" y="1295401"/>
            <a:ext cx="3498851"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78367" y="6316668"/>
            <a:ext cx="8544984" cy="352425"/>
          </a:xfrm>
          <a:prstGeom prst="rect">
            <a:avLst/>
          </a:prstGeom>
        </p:spPr>
        <p:txBody>
          <a:bodyPr/>
          <a:lstStyle>
            <a:lvl1pPr>
              <a:defRPr/>
            </a:lvl1pPr>
          </a:lstStyle>
          <a:p>
            <a:r>
              <a:rPr lang="en-GB"/>
              <a:t>Sample presentation: New branding   Page </a:t>
            </a:r>
            <a:fld id="{A9D43B3E-96B0-4594-8B55-5F205A155CDD}" type="slidenum">
              <a:rPr lang="en-GB"/>
              <a:pPr/>
              <a:t>‹#›</a:t>
            </a:fld>
            <a:r>
              <a:rPr lang="en-GB"/>
              <a:t> of 14 </a:t>
            </a:r>
          </a:p>
        </p:txBody>
      </p:sp>
    </p:spTree>
    <p:extLst>
      <p:ext uri="{BB962C8B-B14F-4D97-AF65-F5344CB8AC3E}">
        <p14:creationId xmlns:p14="http://schemas.microsoft.com/office/powerpoint/2010/main" val="239584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8368" y="0"/>
            <a:ext cx="11228917" cy="1258888"/>
          </a:xfrm>
        </p:spPr>
        <p:txBody>
          <a:bodyPr/>
          <a:lstStyle/>
          <a:p>
            <a:r>
              <a:rPr lang="en-US"/>
              <a:t>Click to edit Master title style</a:t>
            </a:r>
          </a:p>
        </p:txBody>
      </p:sp>
      <p:sp>
        <p:nvSpPr>
          <p:cNvPr id="3" name="Chart Placeholder 2"/>
          <p:cNvSpPr>
            <a:spLocks noGrp="1"/>
          </p:cNvSpPr>
          <p:nvPr>
            <p:ph type="chart" idx="1"/>
          </p:nvPr>
        </p:nvSpPr>
        <p:spPr>
          <a:xfrm>
            <a:off x="478367" y="1295401"/>
            <a:ext cx="7198784" cy="4786313"/>
          </a:xfrm>
        </p:spPr>
        <p:txBody>
          <a:bodyPr/>
          <a:lstStyle/>
          <a:p>
            <a:r>
              <a:rPr lang="en-US"/>
              <a:t>Click icon to add chart</a:t>
            </a:r>
          </a:p>
        </p:txBody>
      </p:sp>
      <p:sp>
        <p:nvSpPr>
          <p:cNvPr id="4" name="Footer Placeholder 3"/>
          <p:cNvSpPr>
            <a:spLocks noGrp="1"/>
          </p:cNvSpPr>
          <p:nvPr>
            <p:ph type="ftr" sz="quarter" idx="10"/>
          </p:nvPr>
        </p:nvSpPr>
        <p:spPr>
          <a:xfrm>
            <a:off x="478367" y="6316668"/>
            <a:ext cx="8544984" cy="352425"/>
          </a:xfrm>
          <a:prstGeom prst="rect">
            <a:avLst/>
          </a:prstGeom>
        </p:spPr>
        <p:txBody>
          <a:bodyPr/>
          <a:lstStyle>
            <a:lvl1pPr>
              <a:defRPr/>
            </a:lvl1pPr>
          </a:lstStyle>
          <a:p>
            <a:r>
              <a:rPr lang="en-GB"/>
              <a:t>Sample presentation: New branding   Page </a:t>
            </a:r>
            <a:fld id="{AE9C84A1-E14A-4AC7-9B4A-BC6180FF4B39}" type="slidenum">
              <a:rPr lang="en-GB"/>
              <a:pPr/>
              <a:t>‹#›</a:t>
            </a:fld>
            <a:r>
              <a:rPr lang="en-GB"/>
              <a:t> of 14 </a:t>
            </a:r>
          </a:p>
        </p:txBody>
      </p:sp>
    </p:spTree>
    <p:extLst>
      <p:ext uri="{BB962C8B-B14F-4D97-AF65-F5344CB8AC3E}">
        <p14:creationId xmlns:p14="http://schemas.microsoft.com/office/powerpoint/2010/main" val="145879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sym typeface="Symbol" panose="05050102010706020507" pitchFamily="18" charset="2"/>
              </a:defRPr>
            </a:lvl1pPr>
          </a:lstStyle>
          <a:p>
            <a:r>
              <a:rPr lang="en-US" dirty="0"/>
              <a:t>SLIDE TITLE</a:t>
            </a:r>
            <a:br>
              <a:rPr lang="en-US" dirty="0"/>
            </a:br>
            <a:r>
              <a:rPr lang="en-US" dirty="0"/>
              <a:t>Sub title</a:t>
            </a:r>
          </a:p>
        </p:txBody>
      </p:sp>
      <p:sp>
        <p:nvSpPr>
          <p:cNvPr id="3" name="Content Placeholder 2"/>
          <p:cNvSpPr>
            <a:spLocks noGrp="1"/>
          </p:cNvSpPr>
          <p:nvPr>
            <p:ph idx="1"/>
          </p:nvPr>
        </p:nvSpPr>
        <p:spPr>
          <a:xfrm>
            <a:off x="478366" y="1295401"/>
            <a:ext cx="11214100"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txBox="1">
            <a:spLocks/>
          </p:cNvSpPr>
          <p:nvPr userDrawn="1"/>
        </p:nvSpPr>
        <p:spPr>
          <a:xfrm>
            <a:off x="4721225" y="6327776"/>
            <a:ext cx="27432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sz="2000" kern="1200">
                <a:solidFill>
                  <a:schemeClr val="tx1"/>
                </a:solidFill>
                <a:latin typeface="Calibri" pitchFamily="34" charset="0"/>
                <a:ea typeface="+mn-ea"/>
                <a:cs typeface="Arial" charset="0"/>
              </a:defRPr>
            </a:lvl2pPr>
            <a:lvl3pPr marL="914400" algn="l" rtl="0" fontAlgn="base">
              <a:spcBef>
                <a:spcPct val="0"/>
              </a:spcBef>
              <a:spcAft>
                <a:spcPct val="0"/>
              </a:spcAft>
              <a:defRPr sz="2000" kern="1200">
                <a:solidFill>
                  <a:schemeClr val="tx1"/>
                </a:solidFill>
                <a:latin typeface="Calibri" pitchFamily="34" charset="0"/>
                <a:ea typeface="+mn-ea"/>
                <a:cs typeface="Arial" charset="0"/>
              </a:defRPr>
            </a:lvl3pPr>
            <a:lvl4pPr marL="1371600" algn="l" rtl="0" fontAlgn="base">
              <a:spcBef>
                <a:spcPct val="0"/>
              </a:spcBef>
              <a:spcAft>
                <a:spcPct val="0"/>
              </a:spcAft>
              <a:defRPr sz="2000" kern="1200">
                <a:solidFill>
                  <a:schemeClr val="tx1"/>
                </a:solidFill>
                <a:latin typeface="Calibri" pitchFamily="34" charset="0"/>
                <a:ea typeface="+mn-ea"/>
                <a:cs typeface="Arial" charset="0"/>
              </a:defRPr>
            </a:lvl4pPr>
            <a:lvl5pPr marL="1828800" algn="l" rtl="0" fontAlgn="base">
              <a:spcBef>
                <a:spcPct val="0"/>
              </a:spcBef>
              <a:spcAft>
                <a:spcPct val="0"/>
              </a:spcAft>
              <a:defRPr sz="2000" kern="1200">
                <a:solidFill>
                  <a:schemeClr val="tx1"/>
                </a:solidFill>
                <a:latin typeface="Calibri" pitchFamily="34" charset="0"/>
                <a:ea typeface="+mn-ea"/>
                <a:cs typeface="Arial" charset="0"/>
              </a:defRPr>
            </a:lvl5pPr>
            <a:lvl6pPr marL="2286000" algn="l" defTabSz="914400" rtl="0" eaLnBrk="1" latinLnBrk="0" hangingPunct="1">
              <a:defRPr sz="2000" kern="1200">
                <a:solidFill>
                  <a:schemeClr val="tx1"/>
                </a:solidFill>
                <a:latin typeface="Calibri" pitchFamily="34" charset="0"/>
                <a:ea typeface="+mn-ea"/>
                <a:cs typeface="Arial" charset="0"/>
              </a:defRPr>
            </a:lvl6pPr>
            <a:lvl7pPr marL="2743200" algn="l" defTabSz="914400" rtl="0" eaLnBrk="1" latinLnBrk="0" hangingPunct="1">
              <a:defRPr sz="2000" kern="1200">
                <a:solidFill>
                  <a:schemeClr val="tx1"/>
                </a:solidFill>
                <a:latin typeface="Calibri" pitchFamily="34" charset="0"/>
                <a:ea typeface="+mn-ea"/>
                <a:cs typeface="Arial" charset="0"/>
              </a:defRPr>
            </a:lvl7pPr>
            <a:lvl8pPr marL="3200400" algn="l" defTabSz="914400" rtl="0" eaLnBrk="1" latinLnBrk="0" hangingPunct="1">
              <a:defRPr sz="2000" kern="1200">
                <a:solidFill>
                  <a:schemeClr val="tx1"/>
                </a:solidFill>
                <a:latin typeface="Calibri" pitchFamily="34" charset="0"/>
                <a:ea typeface="+mn-ea"/>
                <a:cs typeface="Arial" charset="0"/>
              </a:defRPr>
            </a:lvl8pPr>
            <a:lvl9pPr marL="3657600" algn="l" defTabSz="914400" rtl="0" eaLnBrk="1" latinLnBrk="0" hangingPunct="1">
              <a:defRPr sz="2000" kern="1200">
                <a:solidFill>
                  <a:schemeClr val="tx1"/>
                </a:solidFill>
                <a:latin typeface="Calibri" pitchFamily="34" charset="0"/>
                <a:ea typeface="+mn-ea"/>
                <a:cs typeface="Arial" charset="0"/>
              </a:defRPr>
            </a:lvl9pPr>
          </a:lstStyle>
          <a:p>
            <a:fld id="{412C31B4-FF2E-4F71-9999-E77BAA331960}" type="slidenum">
              <a:rPr lang="en-GB" sz="1200" smtClean="0"/>
              <a:pPr/>
              <a:t>‹#›</a:t>
            </a:fld>
            <a:endParaRPr lang="en-GB" sz="1200"/>
          </a:p>
        </p:txBody>
      </p:sp>
      <p:pic>
        <p:nvPicPr>
          <p:cNvPr id="5" name="Picture 12" descr="GreenDottedRule"/>
          <p:cNvPicPr>
            <a:picLocks noChangeAspect="1" noChangeArrowheads="1"/>
          </p:cNvPicPr>
          <p:nvPr userDrawn="1"/>
        </p:nvPicPr>
        <p:blipFill>
          <a:blip r:embed="rId2"/>
          <a:srcRect l="1132" r="12596"/>
          <a:stretch>
            <a:fillRect/>
          </a:stretch>
        </p:blipFill>
        <p:spPr bwMode="auto">
          <a:xfrm>
            <a:off x="584200" y="6054831"/>
            <a:ext cx="11108267" cy="150813"/>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78368" y="0"/>
            <a:ext cx="11228917" cy="1258888"/>
          </a:xfrm>
        </p:spPr>
        <p:txBody>
          <a:bodyPr/>
          <a:lstStyle/>
          <a:p>
            <a:r>
              <a:rPr lang="en-US"/>
              <a:t>Click to edit Master title style</a:t>
            </a:r>
          </a:p>
        </p:txBody>
      </p:sp>
      <p:sp>
        <p:nvSpPr>
          <p:cNvPr id="3" name="Table Placeholder 2"/>
          <p:cNvSpPr>
            <a:spLocks noGrp="1"/>
          </p:cNvSpPr>
          <p:nvPr>
            <p:ph type="tbl" idx="1"/>
          </p:nvPr>
        </p:nvSpPr>
        <p:spPr>
          <a:xfrm>
            <a:off x="478367" y="1295401"/>
            <a:ext cx="7198784" cy="4786313"/>
          </a:xfrm>
        </p:spPr>
        <p:txBody>
          <a:bodyPr/>
          <a:lstStyle/>
          <a:p>
            <a:r>
              <a:rPr lang="en-US"/>
              <a:t>Click icon to add table</a:t>
            </a:r>
          </a:p>
        </p:txBody>
      </p:sp>
      <p:sp>
        <p:nvSpPr>
          <p:cNvPr id="4" name="Footer Placeholder 3"/>
          <p:cNvSpPr>
            <a:spLocks noGrp="1"/>
          </p:cNvSpPr>
          <p:nvPr>
            <p:ph type="ftr" sz="quarter" idx="10"/>
          </p:nvPr>
        </p:nvSpPr>
        <p:spPr>
          <a:xfrm>
            <a:off x="478367" y="6316668"/>
            <a:ext cx="8544984" cy="352425"/>
          </a:xfrm>
          <a:prstGeom prst="rect">
            <a:avLst/>
          </a:prstGeom>
        </p:spPr>
        <p:txBody>
          <a:bodyPr/>
          <a:lstStyle>
            <a:lvl1pPr>
              <a:defRPr/>
            </a:lvl1pPr>
          </a:lstStyle>
          <a:p>
            <a:r>
              <a:rPr lang="en-GB"/>
              <a:t>Sample presentation: New branding   Page </a:t>
            </a:r>
            <a:fld id="{23B90954-803B-413D-A7C4-4881D2BF62B1}" type="slidenum">
              <a:rPr lang="en-GB"/>
              <a:pPr/>
              <a:t>‹#›</a:t>
            </a:fld>
            <a:r>
              <a:rPr lang="en-GB"/>
              <a:t> of 14 </a:t>
            </a:r>
          </a:p>
        </p:txBody>
      </p:sp>
    </p:spTree>
    <p:extLst>
      <p:ext uri="{BB962C8B-B14F-4D97-AF65-F5344CB8AC3E}">
        <p14:creationId xmlns:p14="http://schemas.microsoft.com/office/powerpoint/2010/main" val="4077068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84624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777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1026" name="Picture 2" descr="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434" y="-334963"/>
            <a:ext cx="4025900" cy="70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937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8367" y="1295401"/>
            <a:ext cx="3496733"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78300" y="1295401"/>
            <a:ext cx="3498851"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0522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9012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5490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463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6650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0396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slid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35340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311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5" y="1"/>
            <a:ext cx="2806700" cy="6081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8368" y="1"/>
            <a:ext cx="8219017" cy="6081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0616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67" y="0"/>
            <a:ext cx="11228917" cy="1258888"/>
          </a:xfrm>
        </p:spPr>
        <p:txBody>
          <a:bodyPr/>
          <a:lstStyle/>
          <a:p>
            <a:r>
              <a:rPr lang="en-US"/>
              <a:t>Click to edit Master title style</a:t>
            </a:r>
          </a:p>
        </p:txBody>
      </p:sp>
      <p:sp>
        <p:nvSpPr>
          <p:cNvPr id="3" name="Text Placeholder 2"/>
          <p:cNvSpPr>
            <a:spLocks noGrp="1"/>
          </p:cNvSpPr>
          <p:nvPr>
            <p:ph type="body" sz="half" idx="1"/>
          </p:nvPr>
        </p:nvSpPr>
        <p:spPr>
          <a:xfrm>
            <a:off x="478367" y="1295401"/>
            <a:ext cx="3496733"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78300" y="1295401"/>
            <a:ext cx="3498851"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894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8367" y="0"/>
            <a:ext cx="11228917" cy="1258888"/>
          </a:xfrm>
        </p:spPr>
        <p:txBody>
          <a:bodyPr/>
          <a:lstStyle/>
          <a:p>
            <a:r>
              <a:rPr lang="en-US"/>
              <a:t>Click to edit Master title style</a:t>
            </a:r>
          </a:p>
        </p:txBody>
      </p:sp>
      <p:sp>
        <p:nvSpPr>
          <p:cNvPr id="3" name="Chart Placeholder 2"/>
          <p:cNvSpPr>
            <a:spLocks noGrp="1"/>
          </p:cNvSpPr>
          <p:nvPr>
            <p:ph type="chart" idx="1"/>
          </p:nvPr>
        </p:nvSpPr>
        <p:spPr>
          <a:xfrm>
            <a:off x="478367" y="1295401"/>
            <a:ext cx="7198784" cy="4786313"/>
          </a:xfrm>
        </p:spPr>
        <p:txBody>
          <a:bodyPr/>
          <a:lstStyle/>
          <a:p>
            <a:endParaRPr lang="en-US"/>
          </a:p>
        </p:txBody>
      </p:sp>
    </p:spTree>
    <p:extLst>
      <p:ext uri="{BB962C8B-B14F-4D97-AF65-F5344CB8AC3E}">
        <p14:creationId xmlns:p14="http://schemas.microsoft.com/office/powerpoint/2010/main" val="3390301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78367" y="0"/>
            <a:ext cx="11228917" cy="1258888"/>
          </a:xfrm>
        </p:spPr>
        <p:txBody>
          <a:bodyPr/>
          <a:lstStyle/>
          <a:p>
            <a:r>
              <a:rPr lang="en-US"/>
              <a:t>Click to edit Master title style</a:t>
            </a:r>
          </a:p>
        </p:txBody>
      </p:sp>
      <p:sp>
        <p:nvSpPr>
          <p:cNvPr id="3" name="Table Placeholder 2"/>
          <p:cNvSpPr>
            <a:spLocks noGrp="1"/>
          </p:cNvSpPr>
          <p:nvPr>
            <p:ph type="tbl" idx="1"/>
          </p:nvPr>
        </p:nvSpPr>
        <p:spPr>
          <a:xfrm>
            <a:off x="478367" y="1295401"/>
            <a:ext cx="7198784" cy="4786313"/>
          </a:xfrm>
        </p:spPr>
        <p:txBody>
          <a:bodyPr/>
          <a:lstStyle/>
          <a:p>
            <a:endParaRPr lang="en-US"/>
          </a:p>
        </p:txBody>
      </p:sp>
    </p:spTree>
    <p:extLst>
      <p:ext uri="{BB962C8B-B14F-4D97-AF65-F5344CB8AC3E}">
        <p14:creationId xmlns:p14="http://schemas.microsoft.com/office/powerpoint/2010/main" val="538328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493485" y="6327776"/>
            <a:ext cx="2844800" cy="365125"/>
          </a:xfrm>
          <a:prstGeom prst="rect">
            <a:avLst/>
          </a:prstGeom>
        </p:spPr>
        <p:txBody>
          <a:bodyPr/>
          <a:lstStyle/>
          <a:p>
            <a:fld id="{A345BD9C-8374-4376-AECC-159E8834147D}" type="slidenum">
              <a:rPr lang="en-GB" smtClean="0"/>
              <a:t>‹#›</a:t>
            </a:fld>
            <a:endParaRPr lang="en-GB"/>
          </a:p>
        </p:txBody>
      </p:sp>
    </p:spTree>
    <p:extLst>
      <p:ext uri="{BB962C8B-B14F-4D97-AF65-F5344CB8AC3E}">
        <p14:creationId xmlns:p14="http://schemas.microsoft.com/office/powerpoint/2010/main" val="4665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1122C3D-1946-4217-8B54-347724786EAD}" type="datetimeFigureOut">
              <a:rPr lang="en-GB" smtClean="0"/>
              <a:t>30/11/2017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8EF2427-A0C3-4E3A-976E-DA62862C3B48}" type="slidenum">
              <a:rPr lang="en-GB" smtClean="0"/>
              <a:t>‹#›</a:t>
            </a:fld>
            <a:endParaRPr lang="en-GB"/>
          </a:p>
        </p:txBody>
      </p:sp>
    </p:spTree>
    <p:extLst>
      <p:ext uri="{BB962C8B-B14F-4D97-AF65-F5344CB8AC3E}">
        <p14:creationId xmlns:p14="http://schemas.microsoft.com/office/powerpoint/2010/main" val="3719392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1122C3D-1946-4217-8B54-347724786EAD}" type="datetimeFigureOut">
              <a:rPr lang="en-GB" smtClean="0"/>
              <a:t>30/11/2017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8EF2427-A0C3-4E3A-976E-DA62862C3B48}" type="slidenum">
              <a:rPr lang="en-GB" smtClean="0"/>
              <a:t>‹#›</a:t>
            </a:fld>
            <a:endParaRPr lang="en-GB"/>
          </a:p>
        </p:txBody>
      </p:sp>
    </p:spTree>
    <p:extLst>
      <p:ext uri="{BB962C8B-B14F-4D97-AF65-F5344CB8AC3E}">
        <p14:creationId xmlns:p14="http://schemas.microsoft.com/office/powerpoint/2010/main" val="2234154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1122C3D-1946-4217-8B54-347724786EAD}" type="datetimeFigureOut">
              <a:rPr lang="en-GB" smtClean="0"/>
              <a:t>30/11/2017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8EF2427-A0C3-4E3A-976E-DA62862C3B48}" type="slidenum">
              <a:rPr lang="en-GB" smtClean="0"/>
              <a:t>‹#›</a:t>
            </a:fld>
            <a:endParaRPr lang="en-GB"/>
          </a:p>
        </p:txBody>
      </p:sp>
    </p:spTree>
    <p:extLst>
      <p:ext uri="{BB962C8B-B14F-4D97-AF65-F5344CB8AC3E}">
        <p14:creationId xmlns:p14="http://schemas.microsoft.com/office/powerpoint/2010/main" val="25410459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1122C3D-1946-4217-8B54-347724786EAD}" type="datetimeFigureOut">
              <a:rPr lang="en-GB" smtClean="0"/>
              <a:t>30/11/2017</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8EF2427-A0C3-4E3A-976E-DA62862C3B48}" type="slidenum">
              <a:rPr lang="en-GB" smtClean="0"/>
              <a:t>‹#›</a:t>
            </a:fld>
            <a:endParaRPr lang="en-GB"/>
          </a:p>
        </p:txBody>
      </p:sp>
    </p:spTree>
    <p:extLst>
      <p:ext uri="{BB962C8B-B14F-4D97-AF65-F5344CB8AC3E}">
        <p14:creationId xmlns:p14="http://schemas.microsoft.com/office/powerpoint/2010/main" val="175635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mp; content with key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78367" y="2111920"/>
            <a:ext cx="11228917" cy="39697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
          <p:cNvSpPr txBox="1">
            <a:spLocks/>
          </p:cNvSpPr>
          <p:nvPr userDrawn="1"/>
        </p:nvSpPr>
        <p:spPr>
          <a:xfrm>
            <a:off x="4721225" y="6327776"/>
            <a:ext cx="27432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sz="2000" kern="1200">
                <a:solidFill>
                  <a:schemeClr val="tx1"/>
                </a:solidFill>
                <a:latin typeface="Calibri" pitchFamily="34" charset="0"/>
                <a:ea typeface="+mn-ea"/>
                <a:cs typeface="Arial" charset="0"/>
              </a:defRPr>
            </a:lvl2pPr>
            <a:lvl3pPr marL="914400" algn="l" rtl="0" fontAlgn="base">
              <a:spcBef>
                <a:spcPct val="0"/>
              </a:spcBef>
              <a:spcAft>
                <a:spcPct val="0"/>
              </a:spcAft>
              <a:defRPr sz="2000" kern="1200">
                <a:solidFill>
                  <a:schemeClr val="tx1"/>
                </a:solidFill>
                <a:latin typeface="Calibri" pitchFamily="34" charset="0"/>
                <a:ea typeface="+mn-ea"/>
                <a:cs typeface="Arial" charset="0"/>
              </a:defRPr>
            </a:lvl3pPr>
            <a:lvl4pPr marL="1371600" algn="l" rtl="0" fontAlgn="base">
              <a:spcBef>
                <a:spcPct val="0"/>
              </a:spcBef>
              <a:spcAft>
                <a:spcPct val="0"/>
              </a:spcAft>
              <a:defRPr sz="2000" kern="1200">
                <a:solidFill>
                  <a:schemeClr val="tx1"/>
                </a:solidFill>
                <a:latin typeface="Calibri" pitchFamily="34" charset="0"/>
                <a:ea typeface="+mn-ea"/>
                <a:cs typeface="Arial" charset="0"/>
              </a:defRPr>
            </a:lvl4pPr>
            <a:lvl5pPr marL="1828800" algn="l" rtl="0" fontAlgn="base">
              <a:spcBef>
                <a:spcPct val="0"/>
              </a:spcBef>
              <a:spcAft>
                <a:spcPct val="0"/>
              </a:spcAft>
              <a:defRPr sz="2000" kern="1200">
                <a:solidFill>
                  <a:schemeClr val="tx1"/>
                </a:solidFill>
                <a:latin typeface="Calibri" pitchFamily="34" charset="0"/>
                <a:ea typeface="+mn-ea"/>
                <a:cs typeface="Arial" charset="0"/>
              </a:defRPr>
            </a:lvl5pPr>
            <a:lvl6pPr marL="2286000" algn="l" defTabSz="914400" rtl="0" eaLnBrk="1" latinLnBrk="0" hangingPunct="1">
              <a:defRPr sz="2000" kern="1200">
                <a:solidFill>
                  <a:schemeClr val="tx1"/>
                </a:solidFill>
                <a:latin typeface="Calibri" pitchFamily="34" charset="0"/>
                <a:ea typeface="+mn-ea"/>
                <a:cs typeface="Arial" charset="0"/>
              </a:defRPr>
            </a:lvl6pPr>
            <a:lvl7pPr marL="2743200" algn="l" defTabSz="914400" rtl="0" eaLnBrk="1" latinLnBrk="0" hangingPunct="1">
              <a:defRPr sz="2000" kern="1200">
                <a:solidFill>
                  <a:schemeClr val="tx1"/>
                </a:solidFill>
                <a:latin typeface="Calibri" pitchFamily="34" charset="0"/>
                <a:ea typeface="+mn-ea"/>
                <a:cs typeface="Arial" charset="0"/>
              </a:defRPr>
            </a:lvl7pPr>
            <a:lvl8pPr marL="3200400" algn="l" defTabSz="914400" rtl="0" eaLnBrk="1" latinLnBrk="0" hangingPunct="1">
              <a:defRPr sz="2000" kern="1200">
                <a:solidFill>
                  <a:schemeClr val="tx1"/>
                </a:solidFill>
                <a:latin typeface="Calibri" pitchFamily="34" charset="0"/>
                <a:ea typeface="+mn-ea"/>
                <a:cs typeface="Arial" charset="0"/>
              </a:defRPr>
            </a:lvl8pPr>
            <a:lvl9pPr marL="3657600" algn="l" defTabSz="914400" rtl="0" eaLnBrk="1" latinLnBrk="0" hangingPunct="1">
              <a:defRPr sz="2000" kern="1200">
                <a:solidFill>
                  <a:schemeClr val="tx1"/>
                </a:solidFill>
                <a:latin typeface="Calibri" pitchFamily="34" charset="0"/>
                <a:ea typeface="+mn-ea"/>
                <a:cs typeface="Arial" charset="0"/>
              </a:defRPr>
            </a:lvl9pPr>
          </a:lstStyle>
          <a:p>
            <a:fld id="{412C31B4-FF2E-4F71-9999-E77BAA331960}" type="slidenum">
              <a:rPr lang="en-GB" sz="1200" smtClean="0"/>
              <a:pPr/>
              <a:t>‹#›</a:t>
            </a:fld>
            <a:endParaRPr lang="en-GB" sz="1200" dirty="0"/>
          </a:p>
        </p:txBody>
      </p:sp>
      <p:pic>
        <p:nvPicPr>
          <p:cNvPr id="5" name="Picture 12" descr="GreenDottedRule"/>
          <p:cNvPicPr>
            <a:picLocks noChangeAspect="1" noChangeArrowheads="1"/>
          </p:cNvPicPr>
          <p:nvPr userDrawn="1"/>
        </p:nvPicPr>
        <p:blipFill>
          <a:blip r:embed="rId2"/>
          <a:srcRect l="1132" r="12596"/>
          <a:stretch>
            <a:fillRect/>
          </a:stretch>
        </p:blipFill>
        <p:spPr bwMode="auto">
          <a:xfrm>
            <a:off x="584200" y="6153151"/>
            <a:ext cx="11108267" cy="150813"/>
          </a:xfrm>
          <a:prstGeom prst="rect">
            <a:avLst/>
          </a:prstGeom>
          <a:noFill/>
          <a:ln w="9525">
            <a:noFill/>
            <a:miter lim="800000"/>
            <a:headEnd/>
            <a:tailEnd/>
          </a:ln>
        </p:spPr>
      </p:pic>
      <p:sp>
        <p:nvSpPr>
          <p:cNvPr id="4" name="Rectangle 3"/>
          <p:cNvSpPr/>
          <p:nvPr userDrawn="1"/>
        </p:nvSpPr>
        <p:spPr bwMode="auto">
          <a:xfrm>
            <a:off x="0" y="1258889"/>
            <a:ext cx="12192000" cy="829219"/>
          </a:xfrm>
          <a:prstGeom prst="rect">
            <a:avLst/>
          </a:prstGeom>
          <a:solidFill>
            <a:srgbClr val="EAF5FD"/>
          </a:solidFill>
          <a:ln w="9525" cap="flat" cmpd="sng" algn="ctr">
            <a:noFill/>
            <a:prstDash val="solid"/>
            <a:round/>
            <a:headEnd type="none" w="med" len="med"/>
            <a:tailEnd type="none" w="med" len="me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marL="342900" marR="0" indent="-342900" algn="l" defTabSz="914400" rtl="0" eaLnBrk="1" fontAlgn="base" latinLnBrk="0" hangingPunct="1">
              <a:lnSpc>
                <a:spcPct val="100000"/>
              </a:lnSpc>
              <a:spcBef>
                <a:spcPct val="0"/>
              </a:spcBef>
              <a:spcAft>
                <a:spcPct val="0"/>
              </a:spcAft>
              <a:buClr>
                <a:srgbClr val="E0396E"/>
              </a:buClr>
              <a:buSzPct val="95000"/>
              <a:buFont typeface="Arial" panose="020B0604020202020204" pitchFamily="34" charset="0"/>
              <a:buChar char="•"/>
              <a:tabLst/>
            </a:pPr>
            <a:r>
              <a:rPr kumimoji="0" lang="en-GB" sz="1800" b="0" i="0" u="none" strike="noStrike" cap="none" normalizeH="0" baseline="0" dirty="0">
                <a:ln>
                  <a:noFill/>
                </a:ln>
                <a:solidFill>
                  <a:srgbClr val="193F78"/>
                </a:solidFill>
                <a:effectLst/>
                <a:latin typeface="Calibri" pitchFamily="34" charset="0"/>
                <a:cs typeface="Arial" charset="0"/>
              </a:rPr>
              <a:t>Insert key point here</a:t>
            </a:r>
          </a:p>
          <a:p>
            <a:pPr marL="342900" marR="0" indent="-342900" algn="l" defTabSz="914400" rtl="0" eaLnBrk="1" fontAlgn="base" latinLnBrk="0" hangingPunct="1">
              <a:lnSpc>
                <a:spcPct val="100000"/>
              </a:lnSpc>
              <a:spcBef>
                <a:spcPct val="0"/>
              </a:spcBef>
              <a:spcAft>
                <a:spcPct val="0"/>
              </a:spcAft>
              <a:buClr>
                <a:srgbClr val="E0396E"/>
              </a:buClr>
              <a:buSzPct val="95000"/>
              <a:buFont typeface="Arial" panose="020B0604020202020204" pitchFamily="34" charset="0"/>
              <a:buChar char="•"/>
              <a:tabLst/>
            </a:pPr>
            <a:r>
              <a:rPr kumimoji="0" lang="en-GB" sz="1800" b="0" i="0" u="none" strike="noStrike" cap="none" normalizeH="0" baseline="0" dirty="0">
                <a:ln>
                  <a:noFill/>
                </a:ln>
                <a:solidFill>
                  <a:srgbClr val="193F78"/>
                </a:solidFill>
                <a:effectLst/>
                <a:latin typeface="Calibri" pitchFamily="34" charset="0"/>
                <a:cs typeface="Arial" charset="0"/>
              </a:rPr>
              <a:t>Insert key point here</a:t>
            </a:r>
          </a:p>
        </p:txBody>
      </p:sp>
    </p:spTree>
    <p:extLst>
      <p:ext uri="{BB962C8B-B14F-4D97-AF65-F5344CB8AC3E}">
        <p14:creationId xmlns:p14="http://schemas.microsoft.com/office/powerpoint/2010/main" val="41335168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1122C3D-1946-4217-8B54-347724786EAD}" type="datetimeFigureOut">
              <a:rPr lang="en-GB" smtClean="0"/>
              <a:t>30/11/2017</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8EF2427-A0C3-4E3A-976E-DA62862C3B48}" type="slidenum">
              <a:rPr lang="en-GB" smtClean="0"/>
              <a:t>‹#›</a:t>
            </a:fld>
            <a:endParaRPr lang="en-GB"/>
          </a:p>
        </p:txBody>
      </p:sp>
    </p:spTree>
    <p:extLst>
      <p:ext uri="{BB962C8B-B14F-4D97-AF65-F5344CB8AC3E}">
        <p14:creationId xmlns:p14="http://schemas.microsoft.com/office/powerpoint/2010/main" val="28492130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6819"/>
            <a:ext cx="10515600" cy="1325563"/>
          </a:xfrm>
        </p:spPr>
        <p:txBody>
          <a:bodyPr>
            <a:normAutofit/>
          </a:bodyPr>
          <a:lstStyle>
            <a:lvl1pPr>
              <a:defRPr sz="3600">
                <a:solidFill>
                  <a:srgbClr val="193F78"/>
                </a:solidFill>
              </a:defRPr>
            </a:lvl1p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1122C3D-1946-4217-8B54-347724786EAD}" type="datetimeFigureOut">
              <a:rPr lang="en-GB" smtClean="0"/>
              <a:t>30/11/2017</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8EF2427-A0C3-4E3A-976E-DA62862C3B48}" type="slidenum">
              <a:rPr lang="en-GB" smtClean="0"/>
              <a:t>‹#›</a:t>
            </a:fld>
            <a:endParaRPr lang="en-GB"/>
          </a:p>
        </p:txBody>
      </p:sp>
    </p:spTree>
    <p:extLst>
      <p:ext uri="{BB962C8B-B14F-4D97-AF65-F5344CB8AC3E}">
        <p14:creationId xmlns:p14="http://schemas.microsoft.com/office/powerpoint/2010/main" val="26698817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1122C3D-1946-4217-8B54-347724786EAD}" type="datetimeFigureOut">
              <a:rPr lang="en-GB" smtClean="0"/>
              <a:t>30/11/2017</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8EF2427-A0C3-4E3A-976E-DA62862C3B48}" type="slidenum">
              <a:rPr lang="en-GB" smtClean="0"/>
              <a:t>‹#›</a:t>
            </a:fld>
            <a:endParaRPr lang="en-GB"/>
          </a:p>
        </p:txBody>
      </p:sp>
    </p:spTree>
    <p:extLst>
      <p:ext uri="{BB962C8B-B14F-4D97-AF65-F5344CB8AC3E}">
        <p14:creationId xmlns:p14="http://schemas.microsoft.com/office/powerpoint/2010/main" val="4283900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1122C3D-1946-4217-8B54-347724786EAD}" type="datetimeFigureOut">
              <a:rPr lang="en-GB" smtClean="0"/>
              <a:t>30/11/2017</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8EF2427-A0C3-4E3A-976E-DA62862C3B48}" type="slidenum">
              <a:rPr lang="en-GB" smtClean="0"/>
              <a:t>‹#›</a:t>
            </a:fld>
            <a:endParaRPr lang="en-GB"/>
          </a:p>
        </p:txBody>
      </p:sp>
    </p:spTree>
    <p:extLst>
      <p:ext uri="{BB962C8B-B14F-4D97-AF65-F5344CB8AC3E}">
        <p14:creationId xmlns:p14="http://schemas.microsoft.com/office/powerpoint/2010/main" val="25829587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1122C3D-1946-4217-8B54-347724786EAD}" type="datetimeFigureOut">
              <a:rPr lang="en-GB" smtClean="0"/>
              <a:t>30/11/2017</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8EF2427-A0C3-4E3A-976E-DA62862C3B48}" type="slidenum">
              <a:rPr lang="en-GB" smtClean="0"/>
              <a:t>‹#›</a:t>
            </a:fld>
            <a:endParaRPr lang="en-GB"/>
          </a:p>
        </p:txBody>
      </p:sp>
    </p:spTree>
    <p:extLst>
      <p:ext uri="{BB962C8B-B14F-4D97-AF65-F5344CB8AC3E}">
        <p14:creationId xmlns:p14="http://schemas.microsoft.com/office/powerpoint/2010/main" val="16230398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1122C3D-1946-4217-8B54-347724786EAD}" type="datetimeFigureOut">
              <a:rPr lang="en-GB" smtClean="0"/>
              <a:t>30/11/2017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8EF2427-A0C3-4E3A-976E-DA62862C3B48}" type="slidenum">
              <a:rPr lang="en-GB" smtClean="0"/>
              <a:t>‹#›</a:t>
            </a:fld>
            <a:endParaRPr lang="en-GB"/>
          </a:p>
        </p:txBody>
      </p:sp>
    </p:spTree>
    <p:extLst>
      <p:ext uri="{BB962C8B-B14F-4D97-AF65-F5344CB8AC3E}">
        <p14:creationId xmlns:p14="http://schemas.microsoft.com/office/powerpoint/2010/main" val="495490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1122C3D-1946-4217-8B54-347724786EAD}" type="datetimeFigureOut">
              <a:rPr lang="en-GB" smtClean="0"/>
              <a:t>30/11/2017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8EF2427-A0C3-4E3A-976E-DA62862C3B48}" type="slidenum">
              <a:rPr lang="en-GB" smtClean="0"/>
              <a:t>‹#›</a:t>
            </a:fld>
            <a:endParaRPr lang="en-GB"/>
          </a:p>
        </p:txBody>
      </p:sp>
    </p:spTree>
    <p:extLst>
      <p:ext uri="{BB962C8B-B14F-4D97-AF65-F5344CB8AC3E}">
        <p14:creationId xmlns:p14="http://schemas.microsoft.com/office/powerpoint/2010/main" val="80936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with logo">
    <p:spTree>
      <p:nvGrpSpPr>
        <p:cNvPr id="1" name=""/>
        <p:cNvGrpSpPr/>
        <p:nvPr/>
      </p:nvGrpSpPr>
      <p:grpSpPr>
        <a:xfrm>
          <a:off x="0" y="0"/>
          <a:ext cx="0" cy="0"/>
          <a:chOff x="0" y="0"/>
          <a:chExt cx="0" cy="0"/>
        </a:xfrm>
      </p:grpSpPr>
      <p:sp>
        <p:nvSpPr>
          <p:cNvPr id="5" name="Slide Number Placeholder 2"/>
          <p:cNvSpPr txBox="1">
            <a:spLocks/>
          </p:cNvSpPr>
          <p:nvPr userDrawn="1"/>
        </p:nvSpPr>
        <p:spPr>
          <a:xfrm>
            <a:off x="4721225" y="6327776"/>
            <a:ext cx="27432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sz="2000" kern="1200">
                <a:solidFill>
                  <a:schemeClr val="tx1"/>
                </a:solidFill>
                <a:latin typeface="Calibri" pitchFamily="34" charset="0"/>
                <a:ea typeface="+mn-ea"/>
                <a:cs typeface="Arial" charset="0"/>
              </a:defRPr>
            </a:lvl2pPr>
            <a:lvl3pPr marL="914400" algn="l" rtl="0" fontAlgn="base">
              <a:spcBef>
                <a:spcPct val="0"/>
              </a:spcBef>
              <a:spcAft>
                <a:spcPct val="0"/>
              </a:spcAft>
              <a:defRPr sz="2000" kern="1200">
                <a:solidFill>
                  <a:schemeClr val="tx1"/>
                </a:solidFill>
                <a:latin typeface="Calibri" pitchFamily="34" charset="0"/>
                <a:ea typeface="+mn-ea"/>
                <a:cs typeface="Arial" charset="0"/>
              </a:defRPr>
            </a:lvl3pPr>
            <a:lvl4pPr marL="1371600" algn="l" rtl="0" fontAlgn="base">
              <a:spcBef>
                <a:spcPct val="0"/>
              </a:spcBef>
              <a:spcAft>
                <a:spcPct val="0"/>
              </a:spcAft>
              <a:defRPr sz="2000" kern="1200">
                <a:solidFill>
                  <a:schemeClr val="tx1"/>
                </a:solidFill>
                <a:latin typeface="Calibri" pitchFamily="34" charset="0"/>
                <a:ea typeface="+mn-ea"/>
                <a:cs typeface="Arial" charset="0"/>
              </a:defRPr>
            </a:lvl4pPr>
            <a:lvl5pPr marL="1828800" algn="l" rtl="0" fontAlgn="base">
              <a:spcBef>
                <a:spcPct val="0"/>
              </a:spcBef>
              <a:spcAft>
                <a:spcPct val="0"/>
              </a:spcAft>
              <a:defRPr sz="2000" kern="1200">
                <a:solidFill>
                  <a:schemeClr val="tx1"/>
                </a:solidFill>
                <a:latin typeface="Calibri" pitchFamily="34" charset="0"/>
                <a:ea typeface="+mn-ea"/>
                <a:cs typeface="Arial" charset="0"/>
              </a:defRPr>
            </a:lvl5pPr>
            <a:lvl6pPr marL="2286000" algn="l" defTabSz="914400" rtl="0" eaLnBrk="1" latinLnBrk="0" hangingPunct="1">
              <a:defRPr sz="2000" kern="1200">
                <a:solidFill>
                  <a:schemeClr val="tx1"/>
                </a:solidFill>
                <a:latin typeface="Calibri" pitchFamily="34" charset="0"/>
                <a:ea typeface="+mn-ea"/>
                <a:cs typeface="Arial" charset="0"/>
              </a:defRPr>
            </a:lvl6pPr>
            <a:lvl7pPr marL="2743200" algn="l" defTabSz="914400" rtl="0" eaLnBrk="1" latinLnBrk="0" hangingPunct="1">
              <a:defRPr sz="2000" kern="1200">
                <a:solidFill>
                  <a:schemeClr val="tx1"/>
                </a:solidFill>
                <a:latin typeface="Calibri" pitchFamily="34" charset="0"/>
                <a:ea typeface="+mn-ea"/>
                <a:cs typeface="Arial" charset="0"/>
              </a:defRPr>
            </a:lvl7pPr>
            <a:lvl8pPr marL="3200400" algn="l" defTabSz="914400" rtl="0" eaLnBrk="1" latinLnBrk="0" hangingPunct="1">
              <a:defRPr sz="2000" kern="1200">
                <a:solidFill>
                  <a:schemeClr val="tx1"/>
                </a:solidFill>
                <a:latin typeface="Calibri" pitchFamily="34" charset="0"/>
                <a:ea typeface="+mn-ea"/>
                <a:cs typeface="Arial" charset="0"/>
              </a:defRPr>
            </a:lvl8pPr>
            <a:lvl9pPr marL="3657600" algn="l" defTabSz="914400" rtl="0" eaLnBrk="1" latinLnBrk="0" hangingPunct="1">
              <a:defRPr sz="2000" kern="1200">
                <a:solidFill>
                  <a:schemeClr val="tx1"/>
                </a:solidFill>
                <a:latin typeface="Calibri" pitchFamily="34" charset="0"/>
                <a:ea typeface="+mn-ea"/>
                <a:cs typeface="Arial" charset="0"/>
              </a:defRPr>
            </a:lvl9pPr>
          </a:lstStyle>
          <a:p>
            <a:fld id="{412C31B4-FF2E-4F71-9999-E77BAA331960}" type="slidenum">
              <a:rPr lang="en-GB" sz="1200" smtClean="0"/>
              <a:pPr/>
              <a:t>‹#›</a:t>
            </a:fld>
            <a:endParaRPr lang="en-GB" sz="1200"/>
          </a:p>
        </p:txBody>
      </p:sp>
      <p:sp>
        <p:nvSpPr>
          <p:cNvPr id="6" name="Title 5"/>
          <p:cNvSpPr>
            <a:spLocks noGrp="1"/>
          </p:cNvSpPr>
          <p:nvPr>
            <p:ph type="title"/>
          </p:nvPr>
        </p:nvSpPr>
        <p:spPr/>
        <p:txBody>
          <a:bodyPr/>
          <a:lstStyle/>
          <a:p>
            <a:r>
              <a:rPr lang="en-US"/>
              <a:t>Click to edit Master title style</a:t>
            </a:r>
            <a:endParaRPr lang="en-GB"/>
          </a:p>
        </p:txBody>
      </p:sp>
      <p:pic>
        <p:nvPicPr>
          <p:cNvPr id="8" name="Picture 12" descr="GreenDottedRule"/>
          <p:cNvPicPr>
            <a:picLocks noChangeAspect="1" noChangeArrowheads="1"/>
          </p:cNvPicPr>
          <p:nvPr userDrawn="1"/>
        </p:nvPicPr>
        <p:blipFill>
          <a:blip r:embed="rId2"/>
          <a:srcRect l="1132" r="12596"/>
          <a:stretch>
            <a:fillRect/>
          </a:stretch>
        </p:blipFill>
        <p:spPr bwMode="auto">
          <a:xfrm>
            <a:off x="584200" y="6153151"/>
            <a:ext cx="11108267" cy="150813"/>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le, Text, and Content columns">
    <p:spTree>
      <p:nvGrpSpPr>
        <p:cNvPr id="1" name=""/>
        <p:cNvGrpSpPr/>
        <p:nvPr/>
      </p:nvGrpSpPr>
      <p:grpSpPr>
        <a:xfrm>
          <a:off x="0" y="0"/>
          <a:ext cx="0" cy="0"/>
          <a:chOff x="0" y="0"/>
          <a:chExt cx="0" cy="0"/>
        </a:xfrm>
      </p:grpSpPr>
      <p:sp>
        <p:nvSpPr>
          <p:cNvPr id="2" name="Title 1"/>
          <p:cNvSpPr>
            <a:spLocks noGrp="1"/>
          </p:cNvSpPr>
          <p:nvPr>
            <p:ph type="title"/>
          </p:nvPr>
        </p:nvSpPr>
        <p:spPr>
          <a:xfrm>
            <a:off x="478367" y="0"/>
            <a:ext cx="11228917" cy="1258888"/>
          </a:xfrm>
        </p:spPr>
        <p:txBody>
          <a:bodyPr/>
          <a:lstStyle/>
          <a:p>
            <a:r>
              <a:rPr lang="en-US"/>
              <a:t>Click to edit Master title style</a:t>
            </a:r>
          </a:p>
        </p:txBody>
      </p:sp>
      <p:sp>
        <p:nvSpPr>
          <p:cNvPr id="3" name="Text Placeholder 2"/>
          <p:cNvSpPr>
            <a:spLocks noGrp="1"/>
          </p:cNvSpPr>
          <p:nvPr>
            <p:ph type="body" sz="half" idx="1"/>
          </p:nvPr>
        </p:nvSpPr>
        <p:spPr>
          <a:xfrm>
            <a:off x="478367" y="1295401"/>
            <a:ext cx="3496733" cy="47863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178300" y="1295401"/>
            <a:ext cx="3498851"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txBox="1">
            <a:spLocks/>
          </p:cNvSpPr>
          <p:nvPr userDrawn="1"/>
        </p:nvSpPr>
        <p:spPr>
          <a:xfrm>
            <a:off x="4721225" y="6327776"/>
            <a:ext cx="27432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sz="2000" kern="1200">
                <a:solidFill>
                  <a:schemeClr val="tx1"/>
                </a:solidFill>
                <a:latin typeface="Calibri" pitchFamily="34" charset="0"/>
                <a:ea typeface="+mn-ea"/>
                <a:cs typeface="Arial" charset="0"/>
              </a:defRPr>
            </a:lvl2pPr>
            <a:lvl3pPr marL="914400" algn="l" rtl="0" fontAlgn="base">
              <a:spcBef>
                <a:spcPct val="0"/>
              </a:spcBef>
              <a:spcAft>
                <a:spcPct val="0"/>
              </a:spcAft>
              <a:defRPr sz="2000" kern="1200">
                <a:solidFill>
                  <a:schemeClr val="tx1"/>
                </a:solidFill>
                <a:latin typeface="Calibri" pitchFamily="34" charset="0"/>
                <a:ea typeface="+mn-ea"/>
                <a:cs typeface="Arial" charset="0"/>
              </a:defRPr>
            </a:lvl3pPr>
            <a:lvl4pPr marL="1371600" algn="l" rtl="0" fontAlgn="base">
              <a:spcBef>
                <a:spcPct val="0"/>
              </a:spcBef>
              <a:spcAft>
                <a:spcPct val="0"/>
              </a:spcAft>
              <a:defRPr sz="2000" kern="1200">
                <a:solidFill>
                  <a:schemeClr val="tx1"/>
                </a:solidFill>
                <a:latin typeface="Calibri" pitchFamily="34" charset="0"/>
                <a:ea typeface="+mn-ea"/>
                <a:cs typeface="Arial" charset="0"/>
              </a:defRPr>
            </a:lvl4pPr>
            <a:lvl5pPr marL="1828800" algn="l" rtl="0" fontAlgn="base">
              <a:spcBef>
                <a:spcPct val="0"/>
              </a:spcBef>
              <a:spcAft>
                <a:spcPct val="0"/>
              </a:spcAft>
              <a:defRPr sz="2000" kern="1200">
                <a:solidFill>
                  <a:schemeClr val="tx1"/>
                </a:solidFill>
                <a:latin typeface="Calibri" pitchFamily="34" charset="0"/>
                <a:ea typeface="+mn-ea"/>
                <a:cs typeface="Arial" charset="0"/>
              </a:defRPr>
            </a:lvl5pPr>
            <a:lvl6pPr marL="2286000" algn="l" defTabSz="914400" rtl="0" eaLnBrk="1" latinLnBrk="0" hangingPunct="1">
              <a:defRPr sz="2000" kern="1200">
                <a:solidFill>
                  <a:schemeClr val="tx1"/>
                </a:solidFill>
                <a:latin typeface="Calibri" pitchFamily="34" charset="0"/>
                <a:ea typeface="+mn-ea"/>
                <a:cs typeface="Arial" charset="0"/>
              </a:defRPr>
            </a:lvl6pPr>
            <a:lvl7pPr marL="2743200" algn="l" defTabSz="914400" rtl="0" eaLnBrk="1" latinLnBrk="0" hangingPunct="1">
              <a:defRPr sz="2000" kern="1200">
                <a:solidFill>
                  <a:schemeClr val="tx1"/>
                </a:solidFill>
                <a:latin typeface="Calibri" pitchFamily="34" charset="0"/>
                <a:ea typeface="+mn-ea"/>
                <a:cs typeface="Arial" charset="0"/>
              </a:defRPr>
            </a:lvl7pPr>
            <a:lvl8pPr marL="3200400" algn="l" defTabSz="914400" rtl="0" eaLnBrk="1" latinLnBrk="0" hangingPunct="1">
              <a:defRPr sz="2000" kern="1200">
                <a:solidFill>
                  <a:schemeClr val="tx1"/>
                </a:solidFill>
                <a:latin typeface="Calibri" pitchFamily="34" charset="0"/>
                <a:ea typeface="+mn-ea"/>
                <a:cs typeface="Arial" charset="0"/>
              </a:defRPr>
            </a:lvl8pPr>
            <a:lvl9pPr marL="3657600" algn="l" defTabSz="914400" rtl="0" eaLnBrk="1" latinLnBrk="0" hangingPunct="1">
              <a:defRPr sz="2000" kern="1200">
                <a:solidFill>
                  <a:schemeClr val="tx1"/>
                </a:solidFill>
                <a:latin typeface="Calibri" pitchFamily="34" charset="0"/>
                <a:ea typeface="+mn-ea"/>
                <a:cs typeface="Arial" charset="0"/>
              </a:defRPr>
            </a:lvl9pPr>
          </a:lstStyle>
          <a:p>
            <a:fld id="{412C31B4-FF2E-4F71-9999-E77BAA331960}" type="slidenum">
              <a:rPr lang="en-GB" sz="1200" smtClean="0"/>
              <a:pPr/>
              <a:t>‹#›</a:t>
            </a:fld>
            <a:endParaRPr lang="en-GB" sz="1200"/>
          </a:p>
        </p:txBody>
      </p:sp>
      <p:pic>
        <p:nvPicPr>
          <p:cNvPr id="6" name="Picture 12" descr="GreenDottedRule"/>
          <p:cNvPicPr>
            <a:picLocks noChangeAspect="1" noChangeArrowheads="1"/>
          </p:cNvPicPr>
          <p:nvPr userDrawn="1"/>
        </p:nvPicPr>
        <p:blipFill>
          <a:blip r:embed="rId2"/>
          <a:srcRect l="1132" r="12596"/>
          <a:stretch>
            <a:fillRect/>
          </a:stretch>
        </p:blipFill>
        <p:spPr bwMode="auto">
          <a:xfrm>
            <a:off x="584200" y="6153151"/>
            <a:ext cx="11108267" cy="150813"/>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Tree>
    <p:extLst>
      <p:ext uri="{BB962C8B-B14F-4D97-AF65-F5344CB8AC3E}">
        <p14:creationId xmlns:p14="http://schemas.microsoft.com/office/powerpoint/2010/main" val="354715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68" y="279699"/>
            <a:ext cx="11228917" cy="623944"/>
          </a:xfrm>
        </p:spPr>
        <p:txBody>
          <a:bodyPr tIns="36000"/>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txBox="1">
            <a:spLocks/>
          </p:cNvSpPr>
          <p:nvPr userDrawn="1"/>
        </p:nvSpPr>
        <p:spPr bwMode="auto">
          <a:xfrm>
            <a:off x="478367" y="6316668"/>
            <a:ext cx="8544984" cy="352425"/>
          </a:xfrm>
          <a:prstGeom prst="rect">
            <a:avLst/>
          </a:prstGeom>
          <a:noFill/>
          <a:ln w="9525">
            <a:noFill/>
            <a:miter lim="800000"/>
            <a:headEnd/>
            <a:tailEnd/>
          </a:ln>
          <a:effectLst/>
        </p:spPr>
        <p:txBody>
          <a:bodyPr vert="horz" wrap="square" lIns="90000" tIns="226800" rIns="54000" bIns="45720" numCol="1" anchor="t" anchorCtr="0" compatLnSpc="1">
            <a:prstTxWarp prst="textNoShape">
              <a:avLst/>
            </a:prstTxWarp>
          </a:bodyPr>
          <a:lstStyle>
            <a:defPPr>
              <a:defRPr lang="en-GB"/>
            </a:defPPr>
            <a:lvl1pPr algn="l" rtl="0" fontAlgn="base">
              <a:spcBef>
                <a:spcPct val="0"/>
              </a:spcBef>
              <a:spcAft>
                <a:spcPct val="0"/>
              </a:spcAft>
              <a:buClrTx/>
              <a:buSzTx/>
              <a:buFontTx/>
              <a:buNone/>
              <a:defRPr sz="900" kern="1200">
                <a:solidFill>
                  <a:schemeClr val="tx1"/>
                </a:solidFill>
                <a:latin typeface="Calibri" pitchFamily="34" charset="0"/>
                <a:ea typeface="+mn-ea"/>
                <a:cs typeface="Arial" charset="0"/>
              </a:defRPr>
            </a:lvl1pPr>
            <a:lvl2pPr marL="457200" algn="l" rtl="0" fontAlgn="base">
              <a:spcBef>
                <a:spcPct val="0"/>
              </a:spcBef>
              <a:spcAft>
                <a:spcPct val="0"/>
              </a:spcAft>
              <a:buClr>
                <a:srgbClr val="E0396E"/>
              </a:buClr>
              <a:buSzPct val="95000"/>
              <a:buFont typeface="Calibri" pitchFamily="34" charset="0"/>
              <a:defRPr sz="2000" kern="1200">
                <a:solidFill>
                  <a:schemeClr val="tx1"/>
                </a:solidFill>
                <a:latin typeface="Calibri" pitchFamily="34" charset="0"/>
                <a:ea typeface="+mn-ea"/>
                <a:cs typeface="Arial" charset="0"/>
              </a:defRPr>
            </a:lvl2pPr>
            <a:lvl3pPr marL="914400" algn="l" rtl="0" fontAlgn="base">
              <a:spcBef>
                <a:spcPct val="0"/>
              </a:spcBef>
              <a:spcAft>
                <a:spcPct val="0"/>
              </a:spcAft>
              <a:buClr>
                <a:srgbClr val="E0396E"/>
              </a:buClr>
              <a:buSzPct val="95000"/>
              <a:buFont typeface="Calibri" pitchFamily="34" charset="0"/>
              <a:defRPr sz="2000" kern="1200">
                <a:solidFill>
                  <a:schemeClr val="tx1"/>
                </a:solidFill>
                <a:latin typeface="Calibri" pitchFamily="34" charset="0"/>
                <a:ea typeface="+mn-ea"/>
                <a:cs typeface="Arial" charset="0"/>
              </a:defRPr>
            </a:lvl3pPr>
            <a:lvl4pPr marL="1371600" algn="l" rtl="0" fontAlgn="base">
              <a:spcBef>
                <a:spcPct val="0"/>
              </a:spcBef>
              <a:spcAft>
                <a:spcPct val="0"/>
              </a:spcAft>
              <a:buClr>
                <a:srgbClr val="E0396E"/>
              </a:buClr>
              <a:buSzPct val="95000"/>
              <a:buFont typeface="Calibri" pitchFamily="34" charset="0"/>
              <a:defRPr sz="2000" kern="1200">
                <a:solidFill>
                  <a:schemeClr val="tx1"/>
                </a:solidFill>
                <a:latin typeface="Calibri" pitchFamily="34" charset="0"/>
                <a:ea typeface="+mn-ea"/>
                <a:cs typeface="Arial" charset="0"/>
              </a:defRPr>
            </a:lvl4pPr>
            <a:lvl5pPr marL="1828800" algn="l" rtl="0" fontAlgn="base">
              <a:spcBef>
                <a:spcPct val="0"/>
              </a:spcBef>
              <a:spcAft>
                <a:spcPct val="0"/>
              </a:spcAft>
              <a:buClr>
                <a:srgbClr val="E0396E"/>
              </a:buClr>
              <a:buSzPct val="95000"/>
              <a:buFont typeface="Calibri" pitchFamily="34" charset="0"/>
              <a:defRPr sz="2000" kern="1200">
                <a:solidFill>
                  <a:schemeClr val="tx1"/>
                </a:solidFill>
                <a:latin typeface="Calibri" pitchFamily="34" charset="0"/>
                <a:ea typeface="+mn-ea"/>
                <a:cs typeface="Arial" charset="0"/>
              </a:defRPr>
            </a:lvl5pPr>
            <a:lvl6pPr marL="2286000" algn="l" defTabSz="914400" rtl="0" eaLnBrk="1" latinLnBrk="0" hangingPunct="1">
              <a:defRPr sz="2000" kern="1200">
                <a:solidFill>
                  <a:schemeClr val="tx1"/>
                </a:solidFill>
                <a:latin typeface="Calibri" pitchFamily="34" charset="0"/>
                <a:ea typeface="+mn-ea"/>
                <a:cs typeface="Arial" charset="0"/>
              </a:defRPr>
            </a:lvl6pPr>
            <a:lvl7pPr marL="2743200" algn="l" defTabSz="914400" rtl="0" eaLnBrk="1" latinLnBrk="0" hangingPunct="1">
              <a:defRPr sz="2000" kern="1200">
                <a:solidFill>
                  <a:schemeClr val="tx1"/>
                </a:solidFill>
                <a:latin typeface="Calibri" pitchFamily="34" charset="0"/>
                <a:ea typeface="+mn-ea"/>
                <a:cs typeface="Arial" charset="0"/>
              </a:defRPr>
            </a:lvl7pPr>
            <a:lvl8pPr marL="3200400" algn="l" defTabSz="914400" rtl="0" eaLnBrk="1" latinLnBrk="0" hangingPunct="1">
              <a:defRPr sz="2000" kern="1200">
                <a:solidFill>
                  <a:schemeClr val="tx1"/>
                </a:solidFill>
                <a:latin typeface="Calibri" pitchFamily="34" charset="0"/>
                <a:ea typeface="+mn-ea"/>
                <a:cs typeface="Arial" charset="0"/>
              </a:defRPr>
            </a:lvl8pPr>
            <a:lvl9pPr marL="3657600" algn="l" defTabSz="914400" rtl="0" eaLnBrk="1" latinLnBrk="0" hangingPunct="1">
              <a:defRPr sz="2000" kern="1200">
                <a:solidFill>
                  <a:schemeClr val="tx1"/>
                </a:solidFill>
                <a:latin typeface="Calibri" pitchFamily="34" charset="0"/>
                <a:ea typeface="+mn-ea"/>
                <a:cs typeface="Arial" charset="0"/>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93F78"/>
                </a:solidFill>
                <a:effectLst/>
                <a:uLnTx/>
                <a:uFillTx/>
                <a:latin typeface="Calibri" pitchFamily="34" charset="0"/>
                <a:ea typeface="+mn-ea"/>
                <a:cs typeface="Arial" charset="0"/>
              </a:rPr>
              <a:t>Page </a:t>
            </a:r>
            <a:fld id="{FE33E18E-55C8-402A-8F81-42E8BACE9510}" type="slidenum">
              <a:rPr kumimoji="0" lang="en-GB" sz="900" b="0" i="0" u="none" strike="noStrike" kern="1200" cap="none" spc="0" normalizeH="0" baseline="0" noProof="0" smtClean="0">
                <a:ln>
                  <a:noFill/>
                </a:ln>
                <a:solidFill>
                  <a:srgbClr val="193F78"/>
                </a:solidFill>
                <a:effectLst/>
                <a:uLnTx/>
                <a:uFillTx/>
                <a:latin typeface="Calibri" pitchFamily="34" charset="0"/>
                <a:ea typeface="+mn-ea"/>
                <a:cs typeface="Arial" charset="0"/>
              </a:rPr>
              <a:pPr marL="0" marR="0" lvl="0" indent="0" algn="l" defTabSz="914377" rtl="0" eaLnBrk="1" fontAlgn="base" latinLnBrk="0" hangingPunct="1">
                <a:lnSpc>
                  <a:spcPct val="100000"/>
                </a:lnSpc>
                <a:spcBef>
                  <a:spcPct val="0"/>
                </a:spcBef>
                <a:spcAft>
                  <a:spcPct val="0"/>
                </a:spcAft>
                <a:buClrTx/>
                <a:buSzTx/>
                <a:buFontTx/>
                <a:buNone/>
                <a:tabLst/>
                <a:defRPr/>
              </a:pPr>
              <a:t>‹#›</a:t>
            </a:fld>
            <a:r>
              <a:rPr kumimoji="0" lang="en-GB" sz="900" b="0" i="0" u="none" strike="noStrike" kern="1200" cap="none" spc="0" normalizeH="0" baseline="0" noProof="0" dirty="0">
                <a:ln>
                  <a:noFill/>
                </a:ln>
                <a:solidFill>
                  <a:srgbClr val="193F78"/>
                </a:solidFill>
                <a:effectLst/>
                <a:uLnTx/>
                <a:uFillTx/>
                <a:latin typeface="Calibri" pitchFamily="34" charset="0"/>
                <a:ea typeface="+mn-ea"/>
                <a:cs typeface="Arial" charset="0"/>
              </a:rPr>
              <a:t> </a:t>
            </a:r>
          </a:p>
        </p:txBody>
      </p:sp>
    </p:spTree>
    <p:extLst>
      <p:ext uri="{BB962C8B-B14F-4D97-AF65-F5344CB8AC3E}">
        <p14:creationId xmlns:p14="http://schemas.microsoft.com/office/powerpoint/2010/main" val="73492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5" name="Footer Placeholder 4"/>
          <p:cNvSpPr txBox="1">
            <a:spLocks/>
          </p:cNvSpPr>
          <p:nvPr userDrawn="1"/>
        </p:nvSpPr>
        <p:spPr bwMode="auto">
          <a:xfrm>
            <a:off x="478367" y="6316668"/>
            <a:ext cx="8544984" cy="352425"/>
          </a:xfrm>
          <a:prstGeom prst="rect">
            <a:avLst/>
          </a:prstGeom>
          <a:noFill/>
          <a:ln w="9525">
            <a:noFill/>
            <a:miter lim="800000"/>
            <a:headEnd/>
            <a:tailEnd/>
          </a:ln>
          <a:effectLst/>
        </p:spPr>
        <p:txBody>
          <a:bodyPr vert="horz" wrap="square" lIns="90000" tIns="226800" rIns="54000" bIns="45720" numCol="1" anchor="t" anchorCtr="0" compatLnSpc="1">
            <a:prstTxWarp prst="textNoShape">
              <a:avLst/>
            </a:prstTxWarp>
          </a:bodyPr>
          <a:lstStyle>
            <a:defPPr>
              <a:defRPr lang="en-GB"/>
            </a:defPPr>
            <a:lvl1pPr algn="l" rtl="0" fontAlgn="base">
              <a:spcBef>
                <a:spcPct val="0"/>
              </a:spcBef>
              <a:spcAft>
                <a:spcPct val="0"/>
              </a:spcAft>
              <a:buClrTx/>
              <a:buSzTx/>
              <a:buFontTx/>
              <a:buNone/>
              <a:defRPr sz="900" kern="1200">
                <a:solidFill>
                  <a:schemeClr val="tx1"/>
                </a:solidFill>
                <a:latin typeface="Calibri" pitchFamily="34" charset="0"/>
                <a:ea typeface="+mn-ea"/>
                <a:cs typeface="Arial" charset="0"/>
              </a:defRPr>
            </a:lvl1pPr>
            <a:lvl2pPr marL="457200" algn="l" rtl="0" fontAlgn="base">
              <a:spcBef>
                <a:spcPct val="0"/>
              </a:spcBef>
              <a:spcAft>
                <a:spcPct val="0"/>
              </a:spcAft>
              <a:buClr>
                <a:srgbClr val="E0396E"/>
              </a:buClr>
              <a:buSzPct val="95000"/>
              <a:buFont typeface="Calibri" pitchFamily="34" charset="0"/>
              <a:defRPr sz="2000" kern="1200">
                <a:solidFill>
                  <a:schemeClr val="tx1"/>
                </a:solidFill>
                <a:latin typeface="Calibri" pitchFamily="34" charset="0"/>
                <a:ea typeface="+mn-ea"/>
                <a:cs typeface="Arial" charset="0"/>
              </a:defRPr>
            </a:lvl2pPr>
            <a:lvl3pPr marL="914400" algn="l" rtl="0" fontAlgn="base">
              <a:spcBef>
                <a:spcPct val="0"/>
              </a:spcBef>
              <a:spcAft>
                <a:spcPct val="0"/>
              </a:spcAft>
              <a:buClr>
                <a:srgbClr val="E0396E"/>
              </a:buClr>
              <a:buSzPct val="95000"/>
              <a:buFont typeface="Calibri" pitchFamily="34" charset="0"/>
              <a:defRPr sz="2000" kern="1200">
                <a:solidFill>
                  <a:schemeClr val="tx1"/>
                </a:solidFill>
                <a:latin typeface="Calibri" pitchFamily="34" charset="0"/>
                <a:ea typeface="+mn-ea"/>
                <a:cs typeface="Arial" charset="0"/>
              </a:defRPr>
            </a:lvl3pPr>
            <a:lvl4pPr marL="1371600" algn="l" rtl="0" fontAlgn="base">
              <a:spcBef>
                <a:spcPct val="0"/>
              </a:spcBef>
              <a:spcAft>
                <a:spcPct val="0"/>
              </a:spcAft>
              <a:buClr>
                <a:srgbClr val="E0396E"/>
              </a:buClr>
              <a:buSzPct val="95000"/>
              <a:buFont typeface="Calibri" pitchFamily="34" charset="0"/>
              <a:defRPr sz="2000" kern="1200">
                <a:solidFill>
                  <a:schemeClr val="tx1"/>
                </a:solidFill>
                <a:latin typeface="Calibri" pitchFamily="34" charset="0"/>
                <a:ea typeface="+mn-ea"/>
                <a:cs typeface="Arial" charset="0"/>
              </a:defRPr>
            </a:lvl4pPr>
            <a:lvl5pPr marL="1828800" algn="l" rtl="0" fontAlgn="base">
              <a:spcBef>
                <a:spcPct val="0"/>
              </a:spcBef>
              <a:spcAft>
                <a:spcPct val="0"/>
              </a:spcAft>
              <a:buClr>
                <a:srgbClr val="E0396E"/>
              </a:buClr>
              <a:buSzPct val="95000"/>
              <a:buFont typeface="Calibri" pitchFamily="34" charset="0"/>
              <a:defRPr sz="2000" kern="1200">
                <a:solidFill>
                  <a:schemeClr val="tx1"/>
                </a:solidFill>
                <a:latin typeface="Calibri" pitchFamily="34" charset="0"/>
                <a:ea typeface="+mn-ea"/>
                <a:cs typeface="Arial" charset="0"/>
              </a:defRPr>
            </a:lvl5pPr>
            <a:lvl6pPr marL="2286000" algn="l" defTabSz="914400" rtl="0" eaLnBrk="1" latinLnBrk="0" hangingPunct="1">
              <a:defRPr sz="2000" kern="1200">
                <a:solidFill>
                  <a:schemeClr val="tx1"/>
                </a:solidFill>
                <a:latin typeface="Calibri" pitchFamily="34" charset="0"/>
                <a:ea typeface="+mn-ea"/>
                <a:cs typeface="Arial" charset="0"/>
              </a:defRPr>
            </a:lvl6pPr>
            <a:lvl7pPr marL="2743200" algn="l" defTabSz="914400" rtl="0" eaLnBrk="1" latinLnBrk="0" hangingPunct="1">
              <a:defRPr sz="2000" kern="1200">
                <a:solidFill>
                  <a:schemeClr val="tx1"/>
                </a:solidFill>
                <a:latin typeface="Calibri" pitchFamily="34" charset="0"/>
                <a:ea typeface="+mn-ea"/>
                <a:cs typeface="Arial" charset="0"/>
              </a:defRPr>
            </a:lvl7pPr>
            <a:lvl8pPr marL="3200400" algn="l" defTabSz="914400" rtl="0" eaLnBrk="1" latinLnBrk="0" hangingPunct="1">
              <a:defRPr sz="2000" kern="1200">
                <a:solidFill>
                  <a:schemeClr val="tx1"/>
                </a:solidFill>
                <a:latin typeface="Calibri" pitchFamily="34" charset="0"/>
                <a:ea typeface="+mn-ea"/>
                <a:cs typeface="Arial" charset="0"/>
              </a:defRPr>
            </a:lvl8pPr>
            <a:lvl9pPr marL="3657600" algn="l" defTabSz="914400" rtl="0" eaLnBrk="1" latinLnBrk="0" hangingPunct="1">
              <a:defRPr sz="2000" kern="1200">
                <a:solidFill>
                  <a:schemeClr val="tx1"/>
                </a:solidFill>
                <a:latin typeface="Calibri" pitchFamily="34" charset="0"/>
                <a:ea typeface="+mn-ea"/>
                <a:cs typeface="Arial" charset="0"/>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93F78"/>
                </a:solidFill>
                <a:effectLst/>
                <a:uLnTx/>
                <a:uFillTx/>
                <a:latin typeface="Calibri" pitchFamily="34" charset="0"/>
                <a:ea typeface="+mn-ea"/>
                <a:cs typeface="Arial" charset="0"/>
              </a:rPr>
              <a:t>Page </a:t>
            </a:r>
            <a:fld id="{FE33E18E-55C8-402A-8F81-42E8BACE9510}" type="slidenum">
              <a:rPr kumimoji="0" lang="en-GB" sz="900" b="0" i="0" u="none" strike="noStrike" kern="1200" cap="none" spc="0" normalizeH="0" baseline="0" noProof="0" smtClean="0">
                <a:ln>
                  <a:noFill/>
                </a:ln>
                <a:solidFill>
                  <a:srgbClr val="193F78"/>
                </a:solidFill>
                <a:effectLst/>
                <a:uLnTx/>
                <a:uFillTx/>
                <a:latin typeface="Calibri" pitchFamily="34" charset="0"/>
                <a:ea typeface="+mn-ea"/>
                <a:cs typeface="Arial" charset="0"/>
              </a:rPr>
              <a:pPr marL="0" marR="0" lvl="0" indent="0" algn="l" defTabSz="914377" rtl="0" eaLnBrk="1" fontAlgn="base" latinLnBrk="0" hangingPunct="1">
                <a:lnSpc>
                  <a:spcPct val="100000"/>
                </a:lnSpc>
                <a:spcBef>
                  <a:spcPct val="0"/>
                </a:spcBef>
                <a:spcAft>
                  <a:spcPct val="0"/>
                </a:spcAft>
                <a:buClrTx/>
                <a:buSzTx/>
                <a:buFontTx/>
                <a:buNone/>
                <a:tabLst/>
                <a:defRPr/>
              </a:pPr>
              <a:t>‹#›</a:t>
            </a:fld>
            <a:r>
              <a:rPr kumimoji="0" lang="en-GB" sz="900" b="0" i="0" u="none" strike="noStrike" kern="1200" cap="none" spc="0" normalizeH="0" baseline="0" noProof="0" dirty="0">
                <a:ln>
                  <a:noFill/>
                </a:ln>
                <a:solidFill>
                  <a:srgbClr val="193F78"/>
                </a:solidFill>
                <a:effectLst/>
                <a:uLnTx/>
                <a:uFillTx/>
                <a:latin typeface="Calibri" pitchFamily="34" charset="0"/>
                <a:ea typeface="+mn-ea"/>
                <a:cs typeface="Arial" charset="0"/>
              </a:rPr>
              <a:t> </a:t>
            </a:r>
          </a:p>
        </p:txBody>
      </p:sp>
    </p:spTree>
    <p:extLst>
      <p:ext uri="{BB962C8B-B14F-4D97-AF65-F5344CB8AC3E}">
        <p14:creationId xmlns:p14="http://schemas.microsoft.com/office/powerpoint/2010/main" val="1205016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3.png"/><Relationship Id="rId2" Type="http://schemas.openxmlformats.org/officeDocument/2006/relationships/slideLayout" Target="../slideLayouts/slideLayout22.xml"/><Relationship Id="rId16"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8367" y="0"/>
            <a:ext cx="11228917" cy="1258888"/>
          </a:xfrm>
          <a:prstGeom prst="rect">
            <a:avLst/>
          </a:prstGeom>
          <a:noFill/>
          <a:ln w="9525">
            <a:noFill/>
            <a:miter lim="800000"/>
            <a:headEnd/>
            <a:tailEnd/>
          </a:ln>
        </p:spPr>
        <p:txBody>
          <a:bodyPr vert="horz" wrap="square" lIns="91440" tIns="432000" rIns="91440" bIns="45720" numCol="1" anchor="t"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78367" y="1295401"/>
            <a:ext cx="7198784" cy="4786313"/>
          </a:xfrm>
          <a:prstGeom prst="rect">
            <a:avLst/>
          </a:prstGeom>
          <a:noFill/>
          <a:ln w="9525">
            <a:noFill/>
            <a:miter lim="800000"/>
            <a:headEnd/>
            <a:tailEnd/>
          </a:ln>
        </p:spPr>
        <p:txBody>
          <a:bodyPr vert="horz" wrap="square" lIns="91440" tIns="3600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8598E500-4B80-4ACA-ABFF-A821007617F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662219" y="6158012"/>
            <a:ext cx="3379836" cy="50666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63" r:id="rId3"/>
    <p:sldLayoutId id="2147483662" r:id="rId4"/>
    <p:sldLayoutId id="2147483656" r:id="rId5"/>
    <p:sldLayoutId id="2147483650" r:id="rId6"/>
  </p:sldLayoutIdLst>
  <p:hf sldNum="0" hdr="0" ftr="0" dt="0"/>
  <p:txStyles>
    <p:titleStyle>
      <a:lvl1pPr algn="l" rtl="0" eaLnBrk="0" fontAlgn="base" hangingPunct="0">
        <a:lnSpc>
          <a:spcPct val="95000"/>
        </a:lnSpc>
        <a:spcBef>
          <a:spcPct val="0"/>
        </a:spcBef>
        <a:spcAft>
          <a:spcPct val="0"/>
        </a:spcAft>
        <a:defRPr sz="2600">
          <a:solidFill>
            <a:srgbClr val="E0396E"/>
          </a:solidFill>
          <a:latin typeface="+mj-lt"/>
          <a:ea typeface="+mj-ea"/>
          <a:cs typeface="+mj-cs"/>
        </a:defRPr>
      </a:lvl1pPr>
      <a:lvl2pPr algn="l" rtl="0" eaLnBrk="0" fontAlgn="base" hangingPunct="0">
        <a:lnSpc>
          <a:spcPct val="95000"/>
        </a:lnSpc>
        <a:spcBef>
          <a:spcPct val="0"/>
        </a:spcBef>
        <a:spcAft>
          <a:spcPct val="0"/>
        </a:spcAft>
        <a:defRPr sz="2600">
          <a:solidFill>
            <a:srgbClr val="E0396E"/>
          </a:solidFill>
          <a:latin typeface="Calibri" pitchFamily="34" charset="0"/>
          <a:cs typeface="Arial" charset="0"/>
        </a:defRPr>
      </a:lvl2pPr>
      <a:lvl3pPr algn="l" rtl="0" eaLnBrk="0" fontAlgn="base" hangingPunct="0">
        <a:lnSpc>
          <a:spcPct val="95000"/>
        </a:lnSpc>
        <a:spcBef>
          <a:spcPct val="0"/>
        </a:spcBef>
        <a:spcAft>
          <a:spcPct val="0"/>
        </a:spcAft>
        <a:defRPr sz="2600">
          <a:solidFill>
            <a:srgbClr val="E0396E"/>
          </a:solidFill>
          <a:latin typeface="Calibri" pitchFamily="34" charset="0"/>
          <a:cs typeface="Arial" charset="0"/>
        </a:defRPr>
      </a:lvl3pPr>
      <a:lvl4pPr algn="l" rtl="0" eaLnBrk="0" fontAlgn="base" hangingPunct="0">
        <a:lnSpc>
          <a:spcPct val="95000"/>
        </a:lnSpc>
        <a:spcBef>
          <a:spcPct val="0"/>
        </a:spcBef>
        <a:spcAft>
          <a:spcPct val="0"/>
        </a:spcAft>
        <a:defRPr sz="2600">
          <a:solidFill>
            <a:srgbClr val="E0396E"/>
          </a:solidFill>
          <a:latin typeface="Calibri" pitchFamily="34" charset="0"/>
          <a:cs typeface="Arial" charset="0"/>
        </a:defRPr>
      </a:lvl4pPr>
      <a:lvl5pPr algn="l" rtl="0" eaLnBrk="0" fontAlgn="base" hangingPunct="0">
        <a:lnSpc>
          <a:spcPct val="95000"/>
        </a:lnSpc>
        <a:spcBef>
          <a:spcPct val="0"/>
        </a:spcBef>
        <a:spcAft>
          <a:spcPct val="0"/>
        </a:spcAft>
        <a:defRPr sz="2600">
          <a:solidFill>
            <a:srgbClr val="E0396E"/>
          </a:solidFill>
          <a:latin typeface="Calibri" pitchFamily="34" charset="0"/>
          <a:cs typeface="Arial" charset="0"/>
        </a:defRPr>
      </a:lvl5pPr>
      <a:lvl6pPr marL="457200" algn="l" rtl="0" fontAlgn="base">
        <a:lnSpc>
          <a:spcPct val="95000"/>
        </a:lnSpc>
        <a:spcBef>
          <a:spcPct val="0"/>
        </a:spcBef>
        <a:spcAft>
          <a:spcPct val="0"/>
        </a:spcAft>
        <a:defRPr sz="2600">
          <a:solidFill>
            <a:srgbClr val="E0396E"/>
          </a:solidFill>
          <a:latin typeface="Calibri" pitchFamily="34" charset="0"/>
          <a:cs typeface="Arial" charset="0"/>
        </a:defRPr>
      </a:lvl6pPr>
      <a:lvl7pPr marL="914400" algn="l" rtl="0" fontAlgn="base">
        <a:lnSpc>
          <a:spcPct val="95000"/>
        </a:lnSpc>
        <a:spcBef>
          <a:spcPct val="0"/>
        </a:spcBef>
        <a:spcAft>
          <a:spcPct val="0"/>
        </a:spcAft>
        <a:defRPr sz="2600">
          <a:solidFill>
            <a:srgbClr val="E0396E"/>
          </a:solidFill>
          <a:latin typeface="Calibri" pitchFamily="34" charset="0"/>
          <a:cs typeface="Arial" charset="0"/>
        </a:defRPr>
      </a:lvl7pPr>
      <a:lvl8pPr marL="1371600" algn="l" rtl="0" fontAlgn="base">
        <a:lnSpc>
          <a:spcPct val="95000"/>
        </a:lnSpc>
        <a:spcBef>
          <a:spcPct val="0"/>
        </a:spcBef>
        <a:spcAft>
          <a:spcPct val="0"/>
        </a:spcAft>
        <a:defRPr sz="2600">
          <a:solidFill>
            <a:srgbClr val="E0396E"/>
          </a:solidFill>
          <a:latin typeface="Calibri" pitchFamily="34" charset="0"/>
          <a:cs typeface="Arial" charset="0"/>
        </a:defRPr>
      </a:lvl8pPr>
      <a:lvl9pPr marL="1828800" algn="l" rtl="0" fontAlgn="base">
        <a:lnSpc>
          <a:spcPct val="95000"/>
        </a:lnSpc>
        <a:spcBef>
          <a:spcPct val="0"/>
        </a:spcBef>
        <a:spcAft>
          <a:spcPct val="0"/>
        </a:spcAft>
        <a:defRPr sz="2600">
          <a:solidFill>
            <a:srgbClr val="E0396E"/>
          </a:solidFill>
          <a:latin typeface="Calibri" pitchFamily="34" charset="0"/>
          <a:cs typeface="Arial" charset="0"/>
        </a:defRPr>
      </a:lvl9pPr>
    </p:titleStyle>
    <p:bodyStyle>
      <a:lvl1pPr algn="l" rtl="0" eaLnBrk="0" fontAlgn="base" hangingPunct="0">
        <a:spcBef>
          <a:spcPct val="0"/>
        </a:spcBef>
        <a:spcAft>
          <a:spcPct val="0"/>
        </a:spcAft>
        <a:buClr>
          <a:srgbClr val="E0396E"/>
        </a:buClr>
        <a:buSzPct val="95000"/>
        <a:buFont typeface="Calibri" pitchFamily="34" charset="0"/>
        <a:defRPr sz="2000">
          <a:solidFill>
            <a:schemeClr val="tx1"/>
          </a:solidFill>
          <a:latin typeface="+mn-lt"/>
          <a:ea typeface="+mn-ea"/>
          <a:cs typeface="+mn-cs"/>
        </a:defRPr>
      </a:lvl1pPr>
      <a:lvl2pPr marL="447675" indent="-268288" algn="l" rtl="0" eaLnBrk="0" fontAlgn="base" hangingPunct="0">
        <a:spcBef>
          <a:spcPct val="0"/>
        </a:spcBef>
        <a:spcAft>
          <a:spcPct val="0"/>
        </a:spcAft>
        <a:buClr>
          <a:srgbClr val="E0396E"/>
        </a:buClr>
        <a:buSzPct val="95000"/>
        <a:buFont typeface="Calibri" pitchFamily="34" charset="0"/>
        <a:buChar char="•"/>
        <a:defRPr sz="2000">
          <a:solidFill>
            <a:schemeClr val="tx1"/>
          </a:solidFill>
          <a:latin typeface="+mn-lt"/>
          <a:cs typeface="+mn-cs"/>
        </a:defRPr>
      </a:lvl2pPr>
      <a:lvl3pPr marL="893763" indent="-266700" algn="l" rtl="0" eaLnBrk="0" fontAlgn="base" hangingPunct="0">
        <a:spcBef>
          <a:spcPct val="0"/>
        </a:spcBef>
        <a:spcAft>
          <a:spcPct val="0"/>
        </a:spcAft>
        <a:buClr>
          <a:srgbClr val="B4B4B4"/>
        </a:buClr>
        <a:buSzPct val="95000"/>
        <a:buChar char="•"/>
        <a:defRPr sz="1600">
          <a:solidFill>
            <a:schemeClr val="tx1"/>
          </a:solidFill>
          <a:latin typeface="+mn-lt"/>
          <a:cs typeface="+mn-cs"/>
        </a:defRPr>
      </a:lvl3pPr>
      <a:lvl4pPr marL="1431925" indent="-268288" algn="l" rtl="0" eaLnBrk="0" fontAlgn="base" hangingPunct="0">
        <a:spcBef>
          <a:spcPct val="0"/>
        </a:spcBef>
        <a:spcAft>
          <a:spcPct val="0"/>
        </a:spcAft>
        <a:buChar char="–"/>
        <a:defRPr sz="1600">
          <a:solidFill>
            <a:schemeClr val="tx1"/>
          </a:solidFill>
          <a:latin typeface="+mn-lt"/>
          <a:cs typeface="+mn-cs"/>
        </a:defRPr>
      </a:lvl4pPr>
      <a:lvl5pPr marL="1978025" indent="-277813" algn="l" rtl="0" eaLnBrk="0" fontAlgn="base" hangingPunct="0">
        <a:spcBef>
          <a:spcPct val="0"/>
        </a:spcBef>
        <a:spcAft>
          <a:spcPct val="0"/>
        </a:spcAft>
        <a:buChar char="»"/>
        <a:defRPr sz="1600">
          <a:solidFill>
            <a:schemeClr val="tx1"/>
          </a:solidFill>
          <a:latin typeface="+mn-lt"/>
          <a:cs typeface="+mn-cs"/>
        </a:defRPr>
      </a:lvl5pPr>
      <a:lvl6pPr marL="2435225" indent="-277813" algn="l" rtl="0" fontAlgn="base">
        <a:spcBef>
          <a:spcPct val="0"/>
        </a:spcBef>
        <a:spcAft>
          <a:spcPct val="0"/>
        </a:spcAft>
        <a:buChar char="»"/>
        <a:defRPr sz="1600">
          <a:solidFill>
            <a:schemeClr val="tx1"/>
          </a:solidFill>
          <a:latin typeface="+mn-lt"/>
          <a:cs typeface="+mn-cs"/>
        </a:defRPr>
      </a:lvl6pPr>
      <a:lvl7pPr marL="2892425" indent="-277813" algn="l" rtl="0" fontAlgn="base">
        <a:spcBef>
          <a:spcPct val="0"/>
        </a:spcBef>
        <a:spcAft>
          <a:spcPct val="0"/>
        </a:spcAft>
        <a:buChar char="»"/>
        <a:defRPr sz="1600">
          <a:solidFill>
            <a:schemeClr val="tx1"/>
          </a:solidFill>
          <a:latin typeface="+mn-lt"/>
          <a:cs typeface="+mn-cs"/>
        </a:defRPr>
      </a:lvl7pPr>
      <a:lvl8pPr marL="3349625" indent="-277813" algn="l" rtl="0" fontAlgn="base">
        <a:spcBef>
          <a:spcPct val="0"/>
        </a:spcBef>
        <a:spcAft>
          <a:spcPct val="0"/>
        </a:spcAft>
        <a:buChar char="»"/>
        <a:defRPr sz="1600">
          <a:solidFill>
            <a:schemeClr val="tx1"/>
          </a:solidFill>
          <a:latin typeface="+mn-lt"/>
          <a:cs typeface="+mn-cs"/>
        </a:defRPr>
      </a:lvl8pPr>
      <a:lvl9pPr marL="3806825" indent="-277813" algn="l" rtl="0" fontAlgn="base">
        <a:spcBef>
          <a:spcPct val="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8368" y="0"/>
            <a:ext cx="11228917" cy="1258888"/>
          </a:xfrm>
          <a:prstGeom prst="rect">
            <a:avLst/>
          </a:prstGeom>
          <a:noFill/>
          <a:ln w="9525">
            <a:noFill/>
            <a:miter lim="800000"/>
            <a:headEnd/>
            <a:tailEnd/>
          </a:ln>
          <a:effectLst/>
        </p:spPr>
        <p:txBody>
          <a:bodyPr vert="horz" wrap="square" lIns="91440" tIns="432000" rIns="91440" bIns="36000" numCol="1" anchor="t"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478367" y="1295401"/>
            <a:ext cx="7198784" cy="4786313"/>
          </a:xfrm>
          <a:prstGeom prst="rect">
            <a:avLst/>
          </a:prstGeom>
          <a:noFill/>
          <a:ln w="9525" algn="ctr">
            <a:noFill/>
            <a:miter lim="800000"/>
            <a:headEnd/>
            <a:tailEnd/>
          </a:ln>
          <a:effectLst/>
        </p:spPr>
        <p:txBody>
          <a:bodyPr vert="horz" wrap="square" lIns="91440" tIns="36000" rIns="91440" bIns="360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31" name="Picture 7" descr="ImpowerLogo_Grab"/>
          <p:cNvPicPr>
            <a:picLocks noChangeAspect="1" noChangeArrowheads="1"/>
          </p:cNvPicPr>
          <p:nvPr userDrawn="1"/>
        </p:nvPicPr>
        <p:blipFill>
          <a:blip r:embed="rId16"/>
          <a:srcRect/>
          <a:stretch>
            <a:fillRect/>
          </a:stretch>
        </p:blipFill>
        <p:spPr bwMode="auto">
          <a:xfrm>
            <a:off x="9696454" y="6332538"/>
            <a:ext cx="2078567" cy="360362"/>
          </a:xfrm>
          <a:prstGeom prst="rect">
            <a:avLst/>
          </a:prstGeom>
          <a:noFill/>
        </p:spPr>
      </p:pic>
      <p:sp>
        <p:nvSpPr>
          <p:cNvPr id="6" name="Footer Placeholder 4"/>
          <p:cNvSpPr txBox="1">
            <a:spLocks/>
          </p:cNvSpPr>
          <p:nvPr userDrawn="1"/>
        </p:nvSpPr>
        <p:spPr bwMode="auto">
          <a:xfrm>
            <a:off x="478367" y="6316668"/>
            <a:ext cx="8544984" cy="352425"/>
          </a:xfrm>
          <a:prstGeom prst="rect">
            <a:avLst/>
          </a:prstGeom>
          <a:noFill/>
          <a:ln w="9525">
            <a:noFill/>
            <a:miter lim="800000"/>
            <a:headEnd/>
            <a:tailEnd/>
          </a:ln>
          <a:effectLst/>
        </p:spPr>
        <p:txBody>
          <a:bodyPr vert="horz" wrap="square" lIns="90000" tIns="226800" rIns="54000" bIns="45720" numCol="1" anchor="t" anchorCtr="0" compatLnSpc="1">
            <a:prstTxWarp prst="textNoShape">
              <a:avLst/>
            </a:prstTxWarp>
          </a:bodyPr>
          <a:lstStyle>
            <a:defPPr>
              <a:defRPr lang="en-GB"/>
            </a:defPPr>
            <a:lvl1pPr algn="l" rtl="0" fontAlgn="base">
              <a:spcBef>
                <a:spcPct val="0"/>
              </a:spcBef>
              <a:spcAft>
                <a:spcPct val="0"/>
              </a:spcAft>
              <a:buClrTx/>
              <a:buSzTx/>
              <a:buFontTx/>
              <a:buNone/>
              <a:defRPr sz="900" kern="1200">
                <a:solidFill>
                  <a:schemeClr val="tx1"/>
                </a:solidFill>
                <a:latin typeface="Calibri" pitchFamily="34" charset="0"/>
                <a:ea typeface="+mn-ea"/>
                <a:cs typeface="Arial" charset="0"/>
              </a:defRPr>
            </a:lvl1pPr>
            <a:lvl2pPr marL="457200" algn="l" rtl="0" fontAlgn="base">
              <a:spcBef>
                <a:spcPct val="0"/>
              </a:spcBef>
              <a:spcAft>
                <a:spcPct val="0"/>
              </a:spcAft>
              <a:buClr>
                <a:srgbClr val="E0396E"/>
              </a:buClr>
              <a:buSzPct val="95000"/>
              <a:buFont typeface="Calibri" pitchFamily="34" charset="0"/>
              <a:defRPr sz="2000" kern="1200">
                <a:solidFill>
                  <a:schemeClr val="tx1"/>
                </a:solidFill>
                <a:latin typeface="Calibri" pitchFamily="34" charset="0"/>
                <a:ea typeface="+mn-ea"/>
                <a:cs typeface="Arial" charset="0"/>
              </a:defRPr>
            </a:lvl2pPr>
            <a:lvl3pPr marL="914400" algn="l" rtl="0" fontAlgn="base">
              <a:spcBef>
                <a:spcPct val="0"/>
              </a:spcBef>
              <a:spcAft>
                <a:spcPct val="0"/>
              </a:spcAft>
              <a:buClr>
                <a:srgbClr val="E0396E"/>
              </a:buClr>
              <a:buSzPct val="95000"/>
              <a:buFont typeface="Calibri" pitchFamily="34" charset="0"/>
              <a:defRPr sz="2000" kern="1200">
                <a:solidFill>
                  <a:schemeClr val="tx1"/>
                </a:solidFill>
                <a:latin typeface="Calibri" pitchFamily="34" charset="0"/>
                <a:ea typeface="+mn-ea"/>
                <a:cs typeface="Arial" charset="0"/>
              </a:defRPr>
            </a:lvl3pPr>
            <a:lvl4pPr marL="1371600" algn="l" rtl="0" fontAlgn="base">
              <a:spcBef>
                <a:spcPct val="0"/>
              </a:spcBef>
              <a:spcAft>
                <a:spcPct val="0"/>
              </a:spcAft>
              <a:buClr>
                <a:srgbClr val="E0396E"/>
              </a:buClr>
              <a:buSzPct val="95000"/>
              <a:buFont typeface="Calibri" pitchFamily="34" charset="0"/>
              <a:defRPr sz="2000" kern="1200">
                <a:solidFill>
                  <a:schemeClr val="tx1"/>
                </a:solidFill>
                <a:latin typeface="Calibri" pitchFamily="34" charset="0"/>
                <a:ea typeface="+mn-ea"/>
                <a:cs typeface="Arial" charset="0"/>
              </a:defRPr>
            </a:lvl4pPr>
            <a:lvl5pPr marL="1828800" algn="l" rtl="0" fontAlgn="base">
              <a:spcBef>
                <a:spcPct val="0"/>
              </a:spcBef>
              <a:spcAft>
                <a:spcPct val="0"/>
              </a:spcAft>
              <a:buClr>
                <a:srgbClr val="E0396E"/>
              </a:buClr>
              <a:buSzPct val="95000"/>
              <a:buFont typeface="Calibri" pitchFamily="34" charset="0"/>
              <a:defRPr sz="2000" kern="1200">
                <a:solidFill>
                  <a:schemeClr val="tx1"/>
                </a:solidFill>
                <a:latin typeface="Calibri" pitchFamily="34" charset="0"/>
                <a:ea typeface="+mn-ea"/>
                <a:cs typeface="Arial" charset="0"/>
              </a:defRPr>
            </a:lvl5pPr>
            <a:lvl6pPr marL="2286000" algn="l" defTabSz="914400" rtl="0" eaLnBrk="1" latinLnBrk="0" hangingPunct="1">
              <a:defRPr sz="2000" kern="1200">
                <a:solidFill>
                  <a:schemeClr val="tx1"/>
                </a:solidFill>
                <a:latin typeface="Calibri" pitchFamily="34" charset="0"/>
                <a:ea typeface="+mn-ea"/>
                <a:cs typeface="Arial" charset="0"/>
              </a:defRPr>
            </a:lvl6pPr>
            <a:lvl7pPr marL="2743200" algn="l" defTabSz="914400" rtl="0" eaLnBrk="1" latinLnBrk="0" hangingPunct="1">
              <a:defRPr sz="2000" kern="1200">
                <a:solidFill>
                  <a:schemeClr val="tx1"/>
                </a:solidFill>
                <a:latin typeface="Calibri" pitchFamily="34" charset="0"/>
                <a:ea typeface="+mn-ea"/>
                <a:cs typeface="Arial" charset="0"/>
              </a:defRPr>
            </a:lvl7pPr>
            <a:lvl8pPr marL="3200400" algn="l" defTabSz="914400" rtl="0" eaLnBrk="1" latinLnBrk="0" hangingPunct="1">
              <a:defRPr sz="2000" kern="1200">
                <a:solidFill>
                  <a:schemeClr val="tx1"/>
                </a:solidFill>
                <a:latin typeface="Calibri" pitchFamily="34" charset="0"/>
                <a:ea typeface="+mn-ea"/>
                <a:cs typeface="Arial" charset="0"/>
              </a:defRPr>
            </a:lvl8pPr>
            <a:lvl9pPr marL="3657600" algn="l" defTabSz="914400" rtl="0" eaLnBrk="1" latinLnBrk="0" hangingPunct="1">
              <a:defRPr sz="2000" kern="1200">
                <a:solidFill>
                  <a:schemeClr val="tx1"/>
                </a:solidFill>
                <a:latin typeface="Calibri" pitchFamily="34" charset="0"/>
                <a:ea typeface="+mn-ea"/>
                <a:cs typeface="Arial" charset="0"/>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93F78"/>
                </a:solidFill>
                <a:effectLst/>
                <a:uLnTx/>
                <a:uFillTx/>
                <a:latin typeface="Calibri" pitchFamily="34" charset="0"/>
                <a:ea typeface="+mn-ea"/>
                <a:cs typeface="Arial" charset="0"/>
              </a:rPr>
              <a:t>Page </a:t>
            </a:r>
            <a:fld id="{FE33E18E-55C8-402A-8F81-42E8BACE9510}" type="slidenum">
              <a:rPr kumimoji="0" lang="en-GB" sz="900" b="0" i="0" u="none" strike="noStrike" kern="1200" cap="none" spc="0" normalizeH="0" baseline="0" noProof="0" smtClean="0">
                <a:ln>
                  <a:noFill/>
                </a:ln>
                <a:solidFill>
                  <a:srgbClr val="193F78"/>
                </a:solidFill>
                <a:effectLst/>
                <a:uLnTx/>
                <a:uFillTx/>
                <a:latin typeface="Calibri" pitchFamily="34" charset="0"/>
                <a:ea typeface="+mn-ea"/>
                <a:cs typeface="Arial" charset="0"/>
              </a:rPr>
              <a:pPr marL="0" marR="0" lvl="0" indent="0" algn="l" defTabSz="914377" rtl="0" eaLnBrk="1" fontAlgn="base" latinLnBrk="0" hangingPunct="1">
                <a:lnSpc>
                  <a:spcPct val="100000"/>
                </a:lnSpc>
                <a:spcBef>
                  <a:spcPct val="0"/>
                </a:spcBef>
                <a:spcAft>
                  <a:spcPct val="0"/>
                </a:spcAft>
                <a:buClrTx/>
                <a:buSzTx/>
                <a:buFontTx/>
                <a:buNone/>
                <a:tabLst/>
                <a:defRPr/>
              </a:pPr>
              <a:t>‹#›</a:t>
            </a:fld>
            <a:r>
              <a:rPr kumimoji="0" lang="en-GB" sz="900" b="0" i="0" u="none" strike="noStrike" kern="1200" cap="none" spc="0" normalizeH="0" baseline="0" noProof="0" dirty="0">
                <a:ln>
                  <a:noFill/>
                </a:ln>
                <a:solidFill>
                  <a:srgbClr val="193F78"/>
                </a:solidFill>
                <a:effectLst/>
                <a:uLnTx/>
                <a:uFillTx/>
                <a:latin typeface="Calibri" pitchFamily="34" charset="0"/>
                <a:ea typeface="+mn-ea"/>
                <a:cs typeface="Arial" charset="0"/>
              </a:rPr>
              <a:t> </a:t>
            </a:r>
          </a:p>
        </p:txBody>
      </p:sp>
    </p:spTree>
    <p:extLst>
      <p:ext uri="{BB962C8B-B14F-4D97-AF65-F5344CB8AC3E}">
        <p14:creationId xmlns:p14="http://schemas.microsoft.com/office/powerpoint/2010/main" val="90496989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sldNum="0" hdr="0" dt="0"/>
  <p:txStyles>
    <p:titleStyle>
      <a:lvl1pPr algn="l" rtl="0" eaLnBrk="1" fontAlgn="base" hangingPunct="1">
        <a:lnSpc>
          <a:spcPct val="95000"/>
        </a:lnSpc>
        <a:spcBef>
          <a:spcPct val="0"/>
        </a:spcBef>
        <a:spcAft>
          <a:spcPct val="0"/>
        </a:spcAft>
        <a:defRPr sz="2600">
          <a:solidFill>
            <a:srgbClr val="E0396E"/>
          </a:solidFill>
          <a:latin typeface="+mj-lt"/>
          <a:ea typeface="+mj-ea"/>
          <a:cs typeface="+mj-cs"/>
        </a:defRPr>
      </a:lvl1pPr>
      <a:lvl2pPr algn="l" rtl="0" eaLnBrk="1" fontAlgn="base" hangingPunct="1">
        <a:lnSpc>
          <a:spcPct val="95000"/>
        </a:lnSpc>
        <a:spcBef>
          <a:spcPct val="0"/>
        </a:spcBef>
        <a:spcAft>
          <a:spcPct val="0"/>
        </a:spcAft>
        <a:defRPr sz="2600">
          <a:solidFill>
            <a:srgbClr val="E0396E"/>
          </a:solidFill>
          <a:latin typeface="Calibri" pitchFamily="34" charset="0"/>
          <a:cs typeface="Arial" charset="0"/>
        </a:defRPr>
      </a:lvl2pPr>
      <a:lvl3pPr algn="l" rtl="0" eaLnBrk="1" fontAlgn="base" hangingPunct="1">
        <a:lnSpc>
          <a:spcPct val="95000"/>
        </a:lnSpc>
        <a:spcBef>
          <a:spcPct val="0"/>
        </a:spcBef>
        <a:spcAft>
          <a:spcPct val="0"/>
        </a:spcAft>
        <a:defRPr sz="2600">
          <a:solidFill>
            <a:srgbClr val="E0396E"/>
          </a:solidFill>
          <a:latin typeface="Calibri" pitchFamily="34" charset="0"/>
          <a:cs typeface="Arial" charset="0"/>
        </a:defRPr>
      </a:lvl3pPr>
      <a:lvl4pPr algn="l" rtl="0" eaLnBrk="1" fontAlgn="base" hangingPunct="1">
        <a:lnSpc>
          <a:spcPct val="95000"/>
        </a:lnSpc>
        <a:spcBef>
          <a:spcPct val="0"/>
        </a:spcBef>
        <a:spcAft>
          <a:spcPct val="0"/>
        </a:spcAft>
        <a:defRPr sz="2600">
          <a:solidFill>
            <a:srgbClr val="E0396E"/>
          </a:solidFill>
          <a:latin typeface="Calibri" pitchFamily="34" charset="0"/>
          <a:cs typeface="Arial" charset="0"/>
        </a:defRPr>
      </a:lvl4pPr>
      <a:lvl5pPr algn="l" rtl="0" eaLnBrk="1" fontAlgn="base" hangingPunct="1">
        <a:lnSpc>
          <a:spcPct val="95000"/>
        </a:lnSpc>
        <a:spcBef>
          <a:spcPct val="0"/>
        </a:spcBef>
        <a:spcAft>
          <a:spcPct val="0"/>
        </a:spcAft>
        <a:defRPr sz="2600">
          <a:solidFill>
            <a:srgbClr val="E0396E"/>
          </a:solidFill>
          <a:latin typeface="Calibri" pitchFamily="34" charset="0"/>
          <a:cs typeface="Arial" charset="0"/>
        </a:defRPr>
      </a:lvl5pPr>
      <a:lvl6pPr marL="457189" algn="l" rtl="0" eaLnBrk="1" fontAlgn="base" hangingPunct="1">
        <a:lnSpc>
          <a:spcPct val="95000"/>
        </a:lnSpc>
        <a:spcBef>
          <a:spcPct val="0"/>
        </a:spcBef>
        <a:spcAft>
          <a:spcPct val="0"/>
        </a:spcAft>
        <a:defRPr sz="2600">
          <a:solidFill>
            <a:srgbClr val="E0396E"/>
          </a:solidFill>
          <a:latin typeface="Calibri" pitchFamily="34" charset="0"/>
          <a:cs typeface="Arial" charset="0"/>
        </a:defRPr>
      </a:lvl6pPr>
      <a:lvl7pPr marL="914377" algn="l" rtl="0" eaLnBrk="1" fontAlgn="base" hangingPunct="1">
        <a:lnSpc>
          <a:spcPct val="95000"/>
        </a:lnSpc>
        <a:spcBef>
          <a:spcPct val="0"/>
        </a:spcBef>
        <a:spcAft>
          <a:spcPct val="0"/>
        </a:spcAft>
        <a:defRPr sz="2600">
          <a:solidFill>
            <a:srgbClr val="E0396E"/>
          </a:solidFill>
          <a:latin typeface="Calibri" pitchFamily="34" charset="0"/>
          <a:cs typeface="Arial" charset="0"/>
        </a:defRPr>
      </a:lvl7pPr>
      <a:lvl8pPr marL="1371566" algn="l" rtl="0" eaLnBrk="1" fontAlgn="base" hangingPunct="1">
        <a:lnSpc>
          <a:spcPct val="95000"/>
        </a:lnSpc>
        <a:spcBef>
          <a:spcPct val="0"/>
        </a:spcBef>
        <a:spcAft>
          <a:spcPct val="0"/>
        </a:spcAft>
        <a:defRPr sz="2600">
          <a:solidFill>
            <a:srgbClr val="E0396E"/>
          </a:solidFill>
          <a:latin typeface="Calibri" pitchFamily="34" charset="0"/>
          <a:cs typeface="Arial" charset="0"/>
        </a:defRPr>
      </a:lvl8pPr>
      <a:lvl9pPr marL="1828754" algn="l" rtl="0" eaLnBrk="1" fontAlgn="base" hangingPunct="1">
        <a:lnSpc>
          <a:spcPct val="95000"/>
        </a:lnSpc>
        <a:spcBef>
          <a:spcPct val="0"/>
        </a:spcBef>
        <a:spcAft>
          <a:spcPct val="0"/>
        </a:spcAft>
        <a:defRPr sz="2600">
          <a:solidFill>
            <a:srgbClr val="E0396E"/>
          </a:solidFill>
          <a:latin typeface="Calibri" pitchFamily="34" charset="0"/>
          <a:cs typeface="Arial" charset="0"/>
        </a:defRPr>
      </a:lvl9pPr>
    </p:titleStyle>
    <p:bodyStyle>
      <a:lvl1pPr algn="l" rtl="0" eaLnBrk="1" fontAlgn="base" hangingPunct="1">
        <a:spcBef>
          <a:spcPct val="0"/>
        </a:spcBef>
        <a:spcAft>
          <a:spcPct val="0"/>
        </a:spcAft>
        <a:buClr>
          <a:srgbClr val="E0396E"/>
        </a:buClr>
        <a:buSzPct val="95000"/>
        <a:buFont typeface="Calibri" pitchFamily="34" charset="0"/>
        <a:defRPr sz="2000">
          <a:solidFill>
            <a:schemeClr val="tx1"/>
          </a:solidFill>
          <a:latin typeface="+mn-lt"/>
          <a:ea typeface="+mn-ea"/>
          <a:cs typeface="+mn-cs"/>
        </a:defRPr>
      </a:lvl1pPr>
      <a:lvl2pPr marL="447663" indent="-268281" algn="l" rtl="0" eaLnBrk="1" fontAlgn="base" hangingPunct="1">
        <a:spcBef>
          <a:spcPct val="0"/>
        </a:spcBef>
        <a:spcAft>
          <a:spcPct val="0"/>
        </a:spcAft>
        <a:buClr>
          <a:srgbClr val="E0396E"/>
        </a:buClr>
        <a:buSzPct val="95000"/>
        <a:buFont typeface="Calibri" pitchFamily="34" charset="0"/>
        <a:buChar char="•"/>
        <a:defRPr sz="2000">
          <a:solidFill>
            <a:schemeClr val="tx1"/>
          </a:solidFill>
          <a:latin typeface="+mn-lt"/>
          <a:cs typeface="+mn-cs"/>
        </a:defRPr>
      </a:lvl2pPr>
      <a:lvl3pPr marL="893740" indent="-266693" algn="l" rtl="0" eaLnBrk="1" fontAlgn="base" hangingPunct="1">
        <a:spcBef>
          <a:spcPct val="0"/>
        </a:spcBef>
        <a:spcAft>
          <a:spcPct val="0"/>
        </a:spcAft>
        <a:buClr>
          <a:srgbClr val="B4B4B4"/>
        </a:buClr>
        <a:buSzPct val="95000"/>
        <a:buChar char="•"/>
        <a:defRPr sz="1600">
          <a:solidFill>
            <a:schemeClr val="tx1"/>
          </a:solidFill>
          <a:latin typeface="+mn-lt"/>
          <a:cs typeface="+mn-cs"/>
        </a:defRPr>
      </a:lvl3pPr>
      <a:lvl4pPr marL="1431890" indent="-268281" algn="l" rtl="0" eaLnBrk="1" fontAlgn="base" hangingPunct="1">
        <a:spcBef>
          <a:spcPct val="0"/>
        </a:spcBef>
        <a:spcAft>
          <a:spcPct val="0"/>
        </a:spcAft>
        <a:buChar char="–"/>
        <a:defRPr sz="1600">
          <a:solidFill>
            <a:schemeClr val="tx1"/>
          </a:solidFill>
          <a:latin typeface="+mn-lt"/>
          <a:cs typeface="+mn-cs"/>
        </a:defRPr>
      </a:lvl4pPr>
      <a:lvl5pPr marL="1977976" indent="-277806" algn="l" rtl="0" eaLnBrk="1" fontAlgn="base" hangingPunct="1">
        <a:spcBef>
          <a:spcPct val="0"/>
        </a:spcBef>
        <a:spcAft>
          <a:spcPct val="0"/>
        </a:spcAft>
        <a:buChar char="»"/>
        <a:defRPr sz="1600">
          <a:solidFill>
            <a:schemeClr val="tx1"/>
          </a:solidFill>
          <a:latin typeface="+mn-lt"/>
          <a:cs typeface="+mn-cs"/>
        </a:defRPr>
      </a:lvl5pPr>
      <a:lvl6pPr marL="2435164" indent="-277806" algn="l" rtl="0" eaLnBrk="1" fontAlgn="base" hangingPunct="1">
        <a:spcBef>
          <a:spcPct val="0"/>
        </a:spcBef>
        <a:spcAft>
          <a:spcPct val="0"/>
        </a:spcAft>
        <a:buChar char="»"/>
        <a:defRPr sz="1600">
          <a:solidFill>
            <a:schemeClr val="tx1"/>
          </a:solidFill>
          <a:latin typeface="+mn-lt"/>
          <a:cs typeface="+mn-cs"/>
        </a:defRPr>
      </a:lvl6pPr>
      <a:lvl7pPr marL="2892353" indent="-277806" algn="l" rtl="0" eaLnBrk="1" fontAlgn="base" hangingPunct="1">
        <a:spcBef>
          <a:spcPct val="0"/>
        </a:spcBef>
        <a:spcAft>
          <a:spcPct val="0"/>
        </a:spcAft>
        <a:buChar char="»"/>
        <a:defRPr sz="1600">
          <a:solidFill>
            <a:schemeClr val="tx1"/>
          </a:solidFill>
          <a:latin typeface="+mn-lt"/>
          <a:cs typeface="+mn-cs"/>
        </a:defRPr>
      </a:lvl7pPr>
      <a:lvl8pPr marL="3349542" indent="-277806" algn="l" rtl="0" eaLnBrk="1" fontAlgn="base" hangingPunct="1">
        <a:spcBef>
          <a:spcPct val="0"/>
        </a:spcBef>
        <a:spcAft>
          <a:spcPct val="0"/>
        </a:spcAft>
        <a:buChar char="»"/>
        <a:defRPr sz="1600">
          <a:solidFill>
            <a:schemeClr val="tx1"/>
          </a:solidFill>
          <a:latin typeface="+mn-lt"/>
          <a:cs typeface="+mn-cs"/>
        </a:defRPr>
      </a:lvl8pPr>
      <a:lvl9pPr marL="3806730" indent="-277806" algn="l" rtl="0" eaLnBrk="1" fontAlgn="base" hangingPunct="1">
        <a:spcBef>
          <a:spcPct val="0"/>
        </a:spcBef>
        <a:spcAft>
          <a:spcPct val="0"/>
        </a:spcAft>
        <a:buChar char="»"/>
        <a:defRPr sz="16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8367" y="0"/>
            <a:ext cx="11228917" cy="1258888"/>
          </a:xfrm>
          <a:prstGeom prst="rect">
            <a:avLst/>
          </a:prstGeom>
          <a:noFill/>
          <a:ln w="9525">
            <a:noFill/>
            <a:miter lim="800000"/>
            <a:headEnd/>
            <a:tailEnd/>
          </a:ln>
          <a:effectLst/>
        </p:spPr>
        <p:txBody>
          <a:bodyPr vert="horz" wrap="square" lIns="91440" tIns="432000" rIns="91440" bIns="36000" numCol="1" anchor="t" anchorCtr="0" compatLnSpc="1">
            <a:prstTxWarp prst="textNoShape">
              <a:avLst/>
            </a:prstTxWarp>
          </a:bodyPr>
          <a:lstStyle/>
          <a:p>
            <a:pPr lvl="0"/>
            <a:r>
              <a:rPr lang="en-GB"/>
              <a:t>CLICK TO EDIT MASTER TITLE STYLE</a:t>
            </a:r>
            <a:br>
              <a:rPr lang="en-GB"/>
            </a:br>
            <a:r>
              <a:rPr lang="en-GB"/>
              <a:t>Second line</a:t>
            </a:r>
          </a:p>
        </p:txBody>
      </p:sp>
      <p:sp>
        <p:nvSpPr>
          <p:cNvPr id="1027" name="Rectangle 3"/>
          <p:cNvSpPr>
            <a:spLocks noGrp="1" noChangeArrowheads="1"/>
          </p:cNvSpPr>
          <p:nvPr>
            <p:ph type="body" idx="1"/>
          </p:nvPr>
        </p:nvSpPr>
        <p:spPr bwMode="auto">
          <a:xfrm>
            <a:off x="478367" y="1295401"/>
            <a:ext cx="7198784" cy="4786313"/>
          </a:xfrm>
          <a:prstGeom prst="rect">
            <a:avLst/>
          </a:prstGeom>
          <a:noFill/>
          <a:ln w="9525" algn="ctr">
            <a:noFill/>
            <a:miter lim="800000"/>
            <a:headEnd/>
            <a:tailEnd/>
          </a:ln>
          <a:effectLst/>
        </p:spPr>
        <p:txBody>
          <a:bodyPr vert="horz" wrap="square" lIns="91440" tIns="36000" rIns="91440" bIns="3600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31" name="Picture 7" descr="ImpowerLogo_Grab"/>
          <p:cNvPicPr>
            <a:picLocks noChangeAspect="1" noChangeArrowheads="1"/>
          </p:cNvPicPr>
          <p:nvPr/>
        </p:nvPicPr>
        <p:blipFill>
          <a:blip r:embed="rId17"/>
          <a:srcRect/>
          <a:stretch>
            <a:fillRect/>
          </a:stretch>
        </p:blipFill>
        <p:spPr bwMode="auto">
          <a:xfrm>
            <a:off x="10090191" y="6400800"/>
            <a:ext cx="1684827" cy="292099"/>
          </a:xfrm>
          <a:prstGeom prst="rect">
            <a:avLst/>
          </a:prstGeom>
          <a:noFill/>
        </p:spPr>
      </p:pic>
    </p:spTree>
    <p:extLst>
      <p:ext uri="{BB962C8B-B14F-4D97-AF65-F5344CB8AC3E}">
        <p14:creationId xmlns:p14="http://schemas.microsoft.com/office/powerpoint/2010/main" val="243228542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hf hdr="0" ftr="0" dt="0"/>
  <p:txStyles>
    <p:titleStyle>
      <a:lvl1pPr algn="l" rtl="0" fontAlgn="base">
        <a:lnSpc>
          <a:spcPct val="95000"/>
        </a:lnSpc>
        <a:spcBef>
          <a:spcPct val="0"/>
        </a:spcBef>
        <a:spcAft>
          <a:spcPct val="0"/>
        </a:spcAft>
        <a:defRPr sz="2600">
          <a:solidFill>
            <a:srgbClr val="E0396E"/>
          </a:solidFill>
          <a:latin typeface="+mj-lt"/>
          <a:ea typeface="+mj-ea"/>
          <a:cs typeface="+mj-cs"/>
        </a:defRPr>
      </a:lvl1pPr>
      <a:lvl2pPr algn="l" rtl="0" fontAlgn="base">
        <a:lnSpc>
          <a:spcPct val="95000"/>
        </a:lnSpc>
        <a:spcBef>
          <a:spcPct val="0"/>
        </a:spcBef>
        <a:spcAft>
          <a:spcPct val="0"/>
        </a:spcAft>
        <a:defRPr sz="2600">
          <a:solidFill>
            <a:srgbClr val="E0396E"/>
          </a:solidFill>
          <a:latin typeface="Calibri" pitchFamily="34" charset="0"/>
          <a:cs typeface="Arial" charset="0"/>
        </a:defRPr>
      </a:lvl2pPr>
      <a:lvl3pPr algn="l" rtl="0" fontAlgn="base">
        <a:lnSpc>
          <a:spcPct val="95000"/>
        </a:lnSpc>
        <a:spcBef>
          <a:spcPct val="0"/>
        </a:spcBef>
        <a:spcAft>
          <a:spcPct val="0"/>
        </a:spcAft>
        <a:defRPr sz="2600">
          <a:solidFill>
            <a:srgbClr val="E0396E"/>
          </a:solidFill>
          <a:latin typeface="Calibri" pitchFamily="34" charset="0"/>
          <a:cs typeface="Arial" charset="0"/>
        </a:defRPr>
      </a:lvl3pPr>
      <a:lvl4pPr algn="l" rtl="0" fontAlgn="base">
        <a:lnSpc>
          <a:spcPct val="95000"/>
        </a:lnSpc>
        <a:spcBef>
          <a:spcPct val="0"/>
        </a:spcBef>
        <a:spcAft>
          <a:spcPct val="0"/>
        </a:spcAft>
        <a:defRPr sz="2600">
          <a:solidFill>
            <a:srgbClr val="E0396E"/>
          </a:solidFill>
          <a:latin typeface="Calibri" pitchFamily="34" charset="0"/>
          <a:cs typeface="Arial" charset="0"/>
        </a:defRPr>
      </a:lvl4pPr>
      <a:lvl5pPr algn="l" rtl="0" fontAlgn="base">
        <a:lnSpc>
          <a:spcPct val="95000"/>
        </a:lnSpc>
        <a:spcBef>
          <a:spcPct val="0"/>
        </a:spcBef>
        <a:spcAft>
          <a:spcPct val="0"/>
        </a:spcAft>
        <a:defRPr sz="2600">
          <a:solidFill>
            <a:srgbClr val="E0396E"/>
          </a:solidFill>
          <a:latin typeface="Calibri" pitchFamily="34" charset="0"/>
          <a:cs typeface="Arial" charset="0"/>
        </a:defRPr>
      </a:lvl5pPr>
      <a:lvl6pPr marL="457200" algn="l" rtl="0" fontAlgn="base">
        <a:lnSpc>
          <a:spcPct val="95000"/>
        </a:lnSpc>
        <a:spcBef>
          <a:spcPct val="0"/>
        </a:spcBef>
        <a:spcAft>
          <a:spcPct val="0"/>
        </a:spcAft>
        <a:defRPr sz="2600">
          <a:solidFill>
            <a:srgbClr val="E0396E"/>
          </a:solidFill>
          <a:latin typeface="Calibri" pitchFamily="34" charset="0"/>
          <a:cs typeface="Arial" charset="0"/>
        </a:defRPr>
      </a:lvl6pPr>
      <a:lvl7pPr marL="914400" algn="l" rtl="0" fontAlgn="base">
        <a:lnSpc>
          <a:spcPct val="95000"/>
        </a:lnSpc>
        <a:spcBef>
          <a:spcPct val="0"/>
        </a:spcBef>
        <a:spcAft>
          <a:spcPct val="0"/>
        </a:spcAft>
        <a:defRPr sz="2600">
          <a:solidFill>
            <a:srgbClr val="E0396E"/>
          </a:solidFill>
          <a:latin typeface="Calibri" pitchFamily="34" charset="0"/>
          <a:cs typeface="Arial" charset="0"/>
        </a:defRPr>
      </a:lvl7pPr>
      <a:lvl8pPr marL="1371600" algn="l" rtl="0" fontAlgn="base">
        <a:lnSpc>
          <a:spcPct val="95000"/>
        </a:lnSpc>
        <a:spcBef>
          <a:spcPct val="0"/>
        </a:spcBef>
        <a:spcAft>
          <a:spcPct val="0"/>
        </a:spcAft>
        <a:defRPr sz="2600">
          <a:solidFill>
            <a:srgbClr val="E0396E"/>
          </a:solidFill>
          <a:latin typeface="Calibri" pitchFamily="34" charset="0"/>
          <a:cs typeface="Arial" charset="0"/>
        </a:defRPr>
      </a:lvl8pPr>
      <a:lvl9pPr marL="1828800" algn="l" rtl="0" fontAlgn="base">
        <a:lnSpc>
          <a:spcPct val="95000"/>
        </a:lnSpc>
        <a:spcBef>
          <a:spcPct val="0"/>
        </a:spcBef>
        <a:spcAft>
          <a:spcPct val="0"/>
        </a:spcAft>
        <a:defRPr sz="2600">
          <a:solidFill>
            <a:srgbClr val="E0396E"/>
          </a:solidFill>
          <a:latin typeface="Calibri" pitchFamily="34" charset="0"/>
          <a:cs typeface="Arial" charset="0"/>
        </a:defRPr>
      </a:lvl9pPr>
    </p:titleStyle>
    <p:bodyStyle>
      <a:lvl1pPr algn="l" rtl="0" fontAlgn="base">
        <a:spcBef>
          <a:spcPct val="0"/>
        </a:spcBef>
        <a:spcAft>
          <a:spcPct val="0"/>
        </a:spcAft>
        <a:buClr>
          <a:srgbClr val="E0396E"/>
        </a:buClr>
        <a:buSzPct val="95000"/>
        <a:buFont typeface="Calibri" pitchFamily="34" charset="0"/>
        <a:defRPr sz="2000">
          <a:solidFill>
            <a:schemeClr val="tx1"/>
          </a:solidFill>
          <a:latin typeface="+mn-lt"/>
          <a:ea typeface="+mn-ea"/>
          <a:cs typeface="+mn-cs"/>
        </a:defRPr>
      </a:lvl1pPr>
      <a:lvl2pPr marL="447675" indent="-268288" algn="l" rtl="0" fontAlgn="base">
        <a:spcBef>
          <a:spcPct val="0"/>
        </a:spcBef>
        <a:spcAft>
          <a:spcPct val="0"/>
        </a:spcAft>
        <a:buClr>
          <a:srgbClr val="E0396E"/>
        </a:buClr>
        <a:buSzPct val="95000"/>
        <a:buFont typeface="Calibri" pitchFamily="34" charset="0"/>
        <a:buChar char="•"/>
        <a:defRPr sz="2000">
          <a:solidFill>
            <a:schemeClr val="tx1"/>
          </a:solidFill>
          <a:latin typeface="+mn-lt"/>
          <a:cs typeface="+mn-cs"/>
        </a:defRPr>
      </a:lvl2pPr>
      <a:lvl3pPr marL="893763" indent="-266700" algn="l" rtl="0" fontAlgn="base">
        <a:spcBef>
          <a:spcPct val="0"/>
        </a:spcBef>
        <a:spcAft>
          <a:spcPct val="0"/>
        </a:spcAft>
        <a:buClr>
          <a:srgbClr val="B4B4B4"/>
        </a:buClr>
        <a:buSzPct val="95000"/>
        <a:buChar char="•"/>
        <a:defRPr sz="1600">
          <a:solidFill>
            <a:schemeClr val="tx1"/>
          </a:solidFill>
          <a:latin typeface="+mn-lt"/>
          <a:cs typeface="+mn-cs"/>
        </a:defRPr>
      </a:lvl3pPr>
      <a:lvl4pPr marL="1431925" indent="-268288" algn="l" rtl="0" fontAlgn="base">
        <a:spcBef>
          <a:spcPct val="0"/>
        </a:spcBef>
        <a:spcAft>
          <a:spcPct val="0"/>
        </a:spcAft>
        <a:buChar char="–"/>
        <a:defRPr sz="1600">
          <a:solidFill>
            <a:schemeClr val="tx1"/>
          </a:solidFill>
          <a:latin typeface="+mn-lt"/>
          <a:cs typeface="+mn-cs"/>
        </a:defRPr>
      </a:lvl4pPr>
      <a:lvl5pPr marL="1978025" indent="-277813" algn="l" rtl="0" fontAlgn="base">
        <a:spcBef>
          <a:spcPct val="0"/>
        </a:spcBef>
        <a:spcAft>
          <a:spcPct val="0"/>
        </a:spcAft>
        <a:buChar char="»"/>
        <a:defRPr sz="1600">
          <a:solidFill>
            <a:schemeClr val="tx1"/>
          </a:solidFill>
          <a:latin typeface="+mn-lt"/>
          <a:cs typeface="+mn-cs"/>
        </a:defRPr>
      </a:lvl5pPr>
      <a:lvl6pPr marL="2435225" indent="-277813" algn="l" rtl="0" fontAlgn="base">
        <a:spcBef>
          <a:spcPct val="0"/>
        </a:spcBef>
        <a:spcAft>
          <a:spcPct val="0"/>
        </a:spcAft>
        <a:buChar char="»"/>
        <a:defRPr sz="1600">
          <a:solidFill>
            <a:schemeClr val="tx1"/>
          </a:solidFill>
          <a:latin typeface="+mn-lt"/>
          <a:cs typeface="+mn-cs"/>
        </a:defRPr>
      </a:lvl6pPr>
      <a:lvl7pPr marL="2892425" indent="-277813" algn="l" rtl="0" fontAlgn="base">
        <a:spcBef>
          <a:spcPct val="0"/>
        </a:spcBef>
        <a:spcAft>
          <a:spcPct val="0"/>
        </a:spcAft>
        <a:buChar char="»"/>
        <a:defRPr sz="1600">
          <a:solidFill>
            <a:schemeClr val="tx1"/>
          </a:solidFill>
          <a:latin typeface="+mn-lt"/>
          <a:cs typeface="+mn-cs"/>
        </a:defRPr>
      </a:lvl7pPr>
      <a:lvl8pPr marL="3349625" indent="-277813" algn="l" rtl="0" fontAlgn="base">
        <a:spcBef>
          <a:spcPct val="0"/>
        </a:spcBef>
        <a:spcAft>
          <a:spcPct val="0"/>
        </a:spcAft>
        <a:buChar char="»"/>
        <a:defRPr sz="1600">
          <a:solidFill>
            <a:schemeClr val="tx1"/>
          </a:solidFill>
          <a:latin typeface="+mn-lt"/>
          <a:cs typeface="+mn-cs"/>
        </a:defRPr>
      </a:lvl8pPr>
      <a:lvl9pPr marL="3806825" indent="-277813" algn="l" rtl="0" fontAlgn="base">
        <a:spcBef>
          <a:spcPct val="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698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781557"/>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60000" y="6326704"/>
            <a:ext cx="1825297" cy="397002"/>
          </a:xfrm>
          <a:prstGeom prst="rect">
            <a:avLst/>
          </a:prstGeom>
        </p:spPr>
      </p:pic>
    </p:spTree>
    <p:extLst>
      <p:ext uri="{BB962C8B-B14F-4D97-AF65-F5344CB8AC3E}">
        <p14:creationId xmlns:p14="http://schemas.microsoft.com/office/powerpoint/2010/main" val="351676881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mpower.co.uk/" TargetMode="External"/><Relationship Id="rId7" Type="http://schemas.openxmlformats.org/officeDocument/2006/relationships/hyperlink" Target="https://www.instituteforgovernment.org.uk/sites/default/files/publications/MINDSPACE.pdf" TargetMode="External"/><Relationship Id="rId2" Type="http://schemas.openxmlformats.org/officeDocument/2006/relationships/hyperlink" Target="mailto:mcresswell@impower.co.uk" TargetMode="External"/><Relationship Id="rId1" Type="http://schemas.openxmlformats.org/officeDocument/2006/relationships/slideLayout" Target="../slideLayouts/slideLayout2.xml"/><Relationship Id="rId6" Type="http://schemas.openxmlformats.org/officeDocument/2006/relationships/hyperlink" Target="http://www.cultdyn.co.uk/valuesmodes.html" TargetMode="External"/><Relationship Id="rId5" Type="http://schemas.openxmlformats.org/officeDocument/2006/relationships/hyperlink" Target="https://www.strangerdimensions.com/2013/11/25/10-creepy-examples-uncanny-valley/" TargetMode="External"/><Relationship Id="rId4" Type="http://schemas.openxmlformats.org/officeDocument/2006/relationships/hyperlink" Target="http://calleam.com/WTPF/?page_id=233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youtu.be/IhVu2hxm07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4" descr="CUrveShape_BrightBlue_1024"/>
          <p:cNvPicPr>
            <a:picLocks noChangeAspect="1" noChangeArrowheads="1"/>
          </p:cNvPicPr>
          <p:nvPr/>
        </p:nvPicPr>
        <p:blipFill>
          <a:blip r:embed="rId3"/>
          <a:srcRect/>
          <a:stretch>
            <a:fillRect/>
          </a:stretch>
        </p:blipFill>
        <p:spPr bwMode="auto">
          <a:xfrm>
            <a:off x="0" y="-57665"/>
            <a:ext cx="12192000" cy="5902325"/>
          </a:xfrm>
          <a:prstGeom prst="rect">
            <a:avLst/>
          </a:prstGeom>
          <a:noFill/>
          <a:ln w="9525">
            <a:noFill/>
            <a:miter lim="800000"/>
            <a:headEnd/>
            <a:tailEnd/>
          </a:ln>
        </p:spPr>
      </p:pic>
      <p:sp>
        <p:nvSpPr>
          <p:cNvPr id="17410" name="Rectangle 2"/>
          <p:cNvSpPr>
            <a:spLocks noGrp="1" noChangeArrowheads="1"/>
          </p:cNvSpPr>
          <p:nvPr>
            <p:ph type="ctrTitle"/>
          </p:nvPr>
        </p:nvSpPr>
        <p:spPr>
          <a:xfrm>
            <a:off x="1226049" y="465321"/>
            <a:ext cx="9587263" cy="3011525"/>
          </a:xfrm>
        </p:spPr>
        <p:txBody>
          <a:bodyPr vert="horz" wrap="square" lIns="91440" tIns="216000" rIns="91440" bIns="45720" numCol="1" anchor="t" anchorCtr="0" compatLnSpc="1">
            <a:prstTxWarp prst="textNoShape">
              <a:avLst/>
            </a:prstTxWarp>
          </a:bodyPr>
          <a:lstStyle/>
          <a:p>
            <a:pPr eaLnBrk="1" hangingPunct="1">
              <a:spcBef>
                <a:spcPct val="100000"/>
              </a:spcBef>
              <a:spcAft>
                <a:spcPct val="80000"/>
              </a:spcAft>
            </a:pPr>
            <a:r>
              <a:rPr lang="en-GB" sz="4800" dirty="0">
                <a:solidFill>
                  <a:schemeClr val="bg1"/>
                </a:solidFill>
              </a:rPr>
              <a:t>CIPFA North East Annual Conference</a:t>
            </a:r>
            <a:br>
              <a:rPr lang="en-GB" sz="4800" dirty="0">
                <a:solidFill>
                  <a:schemeClr val="bg1"/>
                </a:solidFill>
              </a:rPr>
            </a:br>
            <a:r>
              <a:rPr lang="en-GB" sz="3600" dirty="0">
                <a:solidFill>
                  <a:schemeClr val="bg1"/>
                </a:solidFill>
              </a:rPr>
              <a:t> </a:t>
            </a:r>
            <a:br>
              <a:rPr lang="en-GB" sz="4800" dirty="0">
                <a:solidFill>
                  <a:schemeClr val="bg1"/>
                </a:solidFill>
              </a:rPr>
            </a:br>
            <a:r>
              <a:rPr lang="en-GB" sz="3200" dirty="0">
                <a:solidFill>
                  <a:schemeClr val="bg1"/>
                </a:solidFill>
              </a:rPr>
              <a:t>Technology, Change &amp; Sustainability </a:t>
            </a:r>
            <a:br>
              <a:rPr lang="en-GB" sz="3200" dirty="0">
                <a:solidFill>
                  <a:schemeClr val="bg1"/>
                </a:solidFill>
              </a:rPr>
            </a:br>
            <a:r>
              <a:rPr lang="en-GB" sz="3200" i="1" dirty="0">
                <a:solidFill>
                  <a:schemeClr val="bg1"/>
                </a:solidFill>
              </a:rPr>
              <a:t>Dreaming or Reality? You Decide</a:t>
            </a:r>
            <a:br>
              <a:rPr lang="en-GB" sz="3200" i="1" dirty="0">
                <a:solidFill>
                  <a:schemeClr val="bg1"/>
                </a:solidFill>
              </a:rPr>
            </a:br>
            <a:br>
              <a:rPr lang="en-GB" sz="1800" i="1" dirty="0">
                <a:solidFill>
                  <a:schemeClr val="bg1"/>
                </a:solidFill>
              </a:rPr>
            </a:br>
            <a:r>
              <a:rPr lang="en-GB" sz="1800" i="1" dirty="0">
                <a:solidFill>
                  <a:schemeClr val="bg1"/>
                </a:solidFill>
              </a:rPr>
              <a:t>1</a:t>
            </a:r>
            <a:r>
              <a:rPr lang="en-GB" sz="1800" i="1" baseline="30000" dirty="0">
                <a:solidFill>
                  <a:schemeClr val="bg1"/>
                </a:solidFill>
              </a:rPr>
              <a:t>st</a:t>
            </a:r>
            <a:r>
              <a:rPr lang="en-GB" sz="1800" i="1" dirty="0">
                <a:solidFill>
                  <a:schemeClr val="bg1"/>
                </a:solidFill>
              </a:rPr>
              <a:t> December 2017</a:t>
            </a:r>
          </a:p>
        </p:txBody>
      </p:sp>
      <p:sp>
        <p:nvSpPr>
          <p:cNvPr id="17411" name="Rectangle 5"/>
          <p:cNvSpPr>
            <a:spLocks noChangeArrowheads="1"/>
          </p:cNvSpPr>
          <p:nvPr/>
        </p:nvSpPr>
        <p:spPr bwMode="auto">
          <a:xfrm>
            <a:off x="1226049" y="3142049"/>
            <a:ext cx="6913562" cy="922343"/>
          </a:xfrm>
          <a:prstGeom prst="rect">
            <a:avLst/>
          </a:prstGeom>
          <a:noFill/>
          <a:ln w="9525">
            <a:noFill/>
            <a:miter lim="800000"/>
            <a:headEnd/>
            <a:tailEnd/>
          </a:ln>
        </p:spPr>
        <p:txBody>
          <a:bodyPr/>
          <a:lstStyle/>
          <a:p>
            <a:pPr>
              <a:lnSpc>
                <a:spcPct val="95000"/>
              </a:lnSpc>
              <a:spcBef>
                <a:spcPct val="115000"/>
              </a:spcBef>
              <a:spcAft>
                <a:spcPct val="70000"/>
              </a:spcAft>
            </a:pPr>
            <a:endParaRPr lang="en-GB" sz="3600" dirty="0">
              <a:solidFill>
                <a:schemeClr val="bg1"/>
              </a:solidFill>
            </a:endParaRPr>
          </a:p>
        </p:txBody>
      </p:sp>
      <p:sp>
        <p:nvSpPr>
          <p:cNvPr id="6" name="Rectangle 5"/>
          <p:cNvSpPr>
            <a:spLocks noChangeArrowheads="1"/>
          </p:cNvSpPr>
          <p:nvPr/>
        </p:nvSpPr>
        <p:spPr bwMode="auto">
          <a:xfrm>
            <a:off x="1226049" y="4793168"/>
            <a:ext cx="7544415" cy="1294417"/>
          </a:xfrm>
          <a:prstGeom prst="rect">
            <a:avLst/>
          </a:prstGeom>
          <a:noFill/>
          <a:ln w="9525">
            <a:noFill/>
            <a:miter lim="800000"/>
            <a:headEnd/>
            <a:tailEnd/>
          </a:ln>
        </p:spPr>
        <p:txBody>
          <a:bodyPr/>
          <a:lstStyle/>
          <a:p>
            <a:pPr>
              <a:spcBef>
                <a:spcPts val="1800"/>
              </a:spcBef>
              <a:spcAft>
                <a:spcPts val="1200"/>
              </a:spcAft>
            </a:pPr>
            <a:r>
              <a:rPr lang="en-GB" sz="2400" dirty="0">
                <a:solidFill>
                  <a:schemeClr val="bg1"/>
                </a:solidFill>
              </a:rPr>
              <a:t>Martin Cresswell, CEO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69900" y="46151"/>
            <a:ext cx="11607800" cy="1258888"/>
          </a:xfrm>
          <a:noFill/>
        </p:spPr>
        <p:txBody>
          <a:bodyPr tIns="324000"/>
          <a:lstStyle/>
          <a:p>
            <a:r>
              <a:rPr lang="en-GB" sz="3200" kern="1200" dirty="0">
                <a:solidFill>
                  <a:schemeClr val="bg2"/>
                </a:solidFill>
                <a:latin typeface="Calibri" pitchFamily="34" charset="0"/>
                <a:cs typeface="Arial" charset="0"/>
              </a:rPr>
              <a:t>The connection between a quality solution and benefit realization is individuals embracing and adopting the change.</a:t>
            </a:r>
          </a:p>
        </p:txBody>
      </p:sp>
      <p:sp>
        <p:nvSpPr>
          <p:cNvPr id="6" name="Rectangle 5"/>
          <p:cNvSpPr/>
          <p:nvPr/>
        </p:nvSpPr>
        <p:spPr>
          <a:xfrm>
            <a:off x="4951053" y="1685288"/>
            <a:ext cx="5770605" cy="830997"/>
          </a:xfrm>
          <a:prstGeom prst="rect">
            <a:avLst/>
          </a:prstGeom>
        </p:spPr>
        <p:txBody>
          <a:bodyPr wrap="square">
            <a:spAutoFit/>
          </a:bodyPr>
          <a:lstStyle/>
          <a:p>
            <a:pPr fontAlgn="auto">
              <a:spcBef>
                <a:spcPts val="0"/>
              </a:spcBef>
              <a:spcAft>
                <a:spcPts val="0"/>
              </a:spcAft>
            </a:pPr>
            <a:r>
              <a:rPr lang="en-GB" sz="2400" dirty="0">
                <a:solidFill>
                  <a:srgbClr val="193F78"/>
                </a:solidFill>
                <a:latin typeface="Calibri"/>
                <a:cs typeface="Arial"/>
              </a:rPr>
              <a:t>Like any other change, technology requires people to change their </a:t>
            </a:r>
            <a:r>
              <a:rPr lang="en-GB" sz="2400" b="1" dirty="0">
                <a:solidFill>
                  <a:srgbClr val="193F78"/>
                </a:solidFill>
                <a:latin typeface="Calibri"/>
                <a:cs typeface="Arial"/>
              </a:rPr>
              <a:t>behaviour</a:t>
            </a:r>
            <a:r>
              <a:rPr lang="en-GB" sz="2400" dirty="0">
                <a:solidFill>
                  <a:srgbClr val="193F78"/>
                </a:solidFill>
                <a:latin typeface="Calibri"/>
                <a:cs typeface="Arial"/>
              </a:rPr>
              <a:t>….</a:t>
            </a:r>
          </a:p>
        </p:txBody>
      </p:sp>
      <p:sp>
        <p:nvSpPr>
          <p:cNvPr id="7" name="Oval 6"/>
          <p:cNvSpPr/>
          <p:nvPr/>
        </p:nvSpPr>
        <p:spPr bwMode="auto">
          <a:xfrm>
            <a:off x="283291" y="1415252"/>
            <a:ext cx="3060000" cy="2880000"/>
          </a:xfrm>
          <a:prstGeom prst="ellipse">
            <a:avLst/>
          </a:prstGeom>
          <a:solidFill>
            <a:schemeClr val="bg2"/>
          </a:solidFill>
          <a:ln w="9525" algn="ctr">
            <a:noFill/>
            <a:miter lim="800000"/>
            <a:headEnd/>
            <a:tailEnd/>
          </a:ln>
          <a:effectLst/>
        </p:spPr>
        <p:txBody>
          <a:bodyPr lIns="36000" tIns="36000" rIns="36000" bIns="36000" anchor="ctr"/>
          <a:lstStyle/>
          <a:p>
            <a:pPr algn="ctr" fontAlgn="auto">
              <a:spcBef>
                <a:spcPts val="0"/>
              </a:spcBef>
              <a:spcAft>
                <a:spcPts val="1200"/>
              </a:spcAft>
            </a:pPr>
            <a:r>
              <a:rPr lang="en-GB" sz="2200" dirty="0">
                <a:solidFill>
                  <a:srgbClr val="FFFFFF"/>
                </a:solidFill>
                <a:latin typeface="Calibri"/>
                <a:cs typeface="Arial"/>
              </a:rPr>
              <a:t>A perfectly designed process… that no one follows produces no improvement in performance</a:t>
            </a:r>
          </a:p>
        </p:txBody>
      </p:sp>
      <p:sp>
        <p:nvSpPr>
          <p:cNvPr id="8" name="Oval 7"/>
          <p:cNvSpPr/>
          <p:nvPr/>
        </p:nvSpPr>
        <p:spPr bwMode="auto">
          <a:xfrm>
            <a:off x="2984884" y="2931783"/>
            <a:ext cx="3060000" cy="2880000"/>
          </a:xfrm>
          <a:prstGeom prst="ellipse">
            <a:avLst/>
          </a:prstGeom>
          <a:solidFill>
            <a:schemeClr val="hlink"/>
          </a:solidFill>
          <a:ln w="9525" algn="ctr">
            <a:noFill/>
            <a:miter lim="800000"/>
            <a:headEnd/>
            <a:tailEnd/>
          </a:ln>
          <a:effectLst/>
        </p:spPr>
        <p:txBody>
          <a:bodyPr lIns="36000" tIns="36000" rIns="36000" bIns="36000" anchor="ctr"/>
          <a:lstStyle/>
          <a:p>
            <a:pPr algn="ctr" fontAlgn="auto">
              <a:spcBef>
                <a:spcPts val="0"/>
              </a:spcBef>
              <a:spcAft>
                <a:spcPts val="1200"/>
              </a:spcAft>
            </a:pPr>
            <a:r>
              <a:rPr lang="en-GB" sz="2200" dirty="0">
                <a:solidFill>
                  <a:srgbClr val="FFFFFF"/>
                </a:solidFill>
                <a:latin typeface="Calibri"/>
                <a:cs typeface="Arial"/>
              </a:rPr>
              <a:t>Perfectly designed technology… that no one uses creates no additional value to the organization</a:t>
            </a:r>
          </a:p>
        </p:txBody>
      </p:sp>
      <p:sp>
        <p:nvSpPr>
          <p:cNvPr id="9" name="Oval 8"/>
          <p:cNvSpPr/>
          <p:nvPr/>
        </p:nvSpPr>
        <p:spPr bwMode="auto">
          <a:xfrm>
            <a:off x="6044884" y="3978000"/>
            <a:ext cx="3060000" cy="2880000"/>
          </a:xfrm>
          <a:prstGeom prst="ellipse">
            <a:avLst/>
          </a:prstGeom>
          <a:solidFill>
            <a:srgbClr val="F59423"/>
          </a:solidFill>
          <a:ln w="9525" algn="ctr">
            <a:noFill/>
            <a:miter lim="800000"/>
            <a:headEnd/>
            <a:tailEnd/>
          </a:ln>
          <a:effectLst/>
        </p:spPr>
        <p:txBody>
          <a:bodyPr lIns="36000" tIns="36000" rIns="36000" bIns="36000" anchor="ctr"/>
          <a:lstStyle/>
          <a:p>
            <a:pPr algn="ctr" fontAlgn="auto">
              <a:spcBef>
                <a:spcPts val="0"/>
              </a:spcBef>
              <a:spcAft>
                <a:spcPts val="1200"/>
              </a:spcAft>
            </a:pPr>
            <a:r>
              <a:rPr lang="en-GB" sz="2200" dirty="0">
                <a:solidFill>
                  <a:srgbClr val="FFFFFF"/>
                </a:solidFill>
                <a:latin typeface="Calibri"/>
                <a:cs typeface="Arial"/>
              </a:rPr>
              <a:t>Perfectly defined job roles… that are not fulfilled by employees deliver no sustained results</a:t>
            </a:r>
          </a:p>
        </p:txBody>
      </p:sp>
      <p:sp>
        <p:nvSpPr>
          <p:cNvPr id="17" name="Rectangle 16"/>
          <p:cNvSpPr/>
          <p:nvPr/>
        </p:nvSpPr>
        <p:spPr>
          <a:xfrm>
            <a:off x="6697133" y="2516285"/>
            <a:ext cx="5275792" cy="830997"/>
          </a:xfrm>
          <a:prstGeom prst="rect">
            <a:avLst/>
          </a:prstGeom>
        </p:spPr>
        <p:txBody>
          <a:bodyPr wrap="square">
            <a:spAutoFit/>
          </a:bodyPr>
          <a:lstStyle/>
          <a:p>
            <a:pPr fontAlgn="auto">
              <a:spcBef>
                <a:spcPts val="0"/>
              </a:spcBef>
              <a:spcAft>
                <a:spcPts val="0"/>
              </a:spcAft>
            </a:pPr>
            <a:r>
              <a:rPr lang="en-GB" sz="2400" dirty="0">
                <a:solidFill>
                  <a:srgbClr val="193F78"/>
                </a:solidFill>
                <a:latin typeface="Calibri"/>
                <a:cs typeface="Arial"/>
              </a:rPr>
              <a:t>… </a:t>
            </a:r>
            <a:r>
              <a:rPr lang="en-GB" sz="2400" b="1" dirty="0">
                <a:solidFill>
                  <a:srgbClr val="193F78"/>
                </a:solidFill>
                <a:latin typeface="Calibri"/>
                <a:cs typeface="Arial"/>
              </a:rPr>
              <a:t>not</a:t>
            </a:r>
            <a:r>
              <a:rPr lang="en-GB" sz="2400" dirty="0">
                <a:solidFill>
                  <a:srgbClr val="193F78"/>
                </a:solidFill>
                <a:latin typeface="Calibri"/>
                <a:cs typeface="Arial"/>
              </a:rPr>
              <a:t> to be confused with changing their attitudes or persuading them to change!</a:t>
            </a:r>
          </a:p>
        </p:txBody>
      </p:sp>
    </p:spTree>
    <p:extLst>
      <p:ext uri="{BB962C8B-B14F-4D97-AF65-F5344CB8AC3E}">
        <p14:creationId xmlns:p14="http://schemas.microsoft.com/office/powerpoint/2010/main" val="2180369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84200" y="9106"/>
            <a:ext cx="9720263" cy="1258888"/>
          </a:xfrm>
          <a:noFill/>
        </p:spPr>
        <p:txBody>
          <a:bodyPr tIns="324000"/>
          <a:lstStyle/>
          <a:p>
            <a:r>
              <a:rPr lang="en-GB" sz="3600" dirty="0"/>
              <a:t>Why worry?</a:t>
            </a:r>
            <a:endParaRPr lang="en-GB" sz="3200" dirty="0"/>
          </a:p>
        </p:txBody>
      </p:sp>
      <p:pic>
        <p:nvPicPr>
          <p:cNvPr id="3" name="Picture 2">
            <a:extLst>
              <a:ext uri="{FF2B5EF4-FFF2-40B4-BE49-F238E27FC236}">
                <a16:creationId xmlns:a16="http://schemas.microsoft.com/office/drawing/2014/main" id="{82116D29-28E9-4911-BDFF-8B03A87E19EC}"/>
              </a:ext>
            </a:extLst>
          </p:cNvPr>
          <p:cNvPicPr>
            <a:picLocks noChangeAspect="1"/>
          </p:cNvPicPr>
          <p:nvPr/>
        </p:nvPicPr>
        <p:blipFill rotWithShape="1">
          <a:blip r:embed="rId3"/>
          <a:srcRect t="18542" r="1563" b="3749"/>
          <a:stretch/>
        </p:blipFill>
        <p:spPr>
          <a:xfrm>
            <a:off x="119060" y="942970"/>
            <a:ext cx="12001500" cy="5329238"/>
          </a:xfrm>
          <a:prstGeom prst="rect">
            <a:avLst/>
          </a:prstGeom>
        </p:spPr>
      </p:pic>
    </p:spTree>
    <p:extLst>
      <p:ext uri="{BB962C8B-B14F-4D97-AF65-F5344CB8AC3E}">
        <p14:creationId xmlns:p14="http://schemas.microsoft.com/office/powerpoint/2010/main" val="127223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What’s required to deliver change successfully?</a:t>
            </a:r>
          </a:p>
        </p:txBody>
      </p:sp>
      <p:sp>
        <p:nvSpPr>
          <p:cNvPr id="4" name="TextBox 3"/>
          <p:cNvSpPr txBox="1"/>
          <p:nvPr/>
        </p:nvSpPr>
        <p:spPr>
          <a:xfrm rot="16200000">
            <a:off x="-874331" y="2897040"/>
            <a:ext cx="3105515" cy="523220"/>
          </a:xfrm>
          <a:prstGeom prst="rect">
            <a:avLst/>
          </a:prstGeom>
          <a:noFill/>
        </p:spPr>
        <p:txBody>
          <a:bodyPr wrap="square" rtlCol="0">
            <a:spAutoFit/>
          </a:bodyPr>
          <a:lstStyle/>
          <a:p>
            <a:r>
              <a:rPr lang="en-GB" sz="2800" b="1" dirty="0">
                <a:solidFill>
                  <a:srgbClr val="C9D300"/>
                </a:solidFill>
              </a:rPr>
              <a:t>The Human Factors</a:t>
            </a:r>
          </a:p>
        </p:txBody>
      </p:sp>
      <p:sp>
        <p:nvSpPr>
          <p:cNvPr id="5" name="Rectangle 4"/>
          <p:cNvSpPr/>
          <p:nvPr/>
        </p:nvSpPr>
        <p:spPr>
          <a:xfrm>
            <a:off x="1335138" y="1924774"/>
            <a:ext cx="6746978" cy="2554545"/>
          </a:xfrm>
          <a:prstGeom prst="rect">
            <a:avLst/>
          </a:prstGeom>
        </p:spPr>
        <p:txBody>
          <a:bodyPr wrap="square">
            <a:spAutoFit/>
          </a:bodyPr>
          <a:lstStyle/>
          <a:p>
            <a:pPr fontAlgn="auto">
              <a:spcBef>
                <a:spcPts val="0"/>
              </a:spcBef>
              <a:spcAft>
                <a:spcPts val="1200"/>
              </a:spcAft>
            </a:pPr>
            <a:r>
              <a:rPr lang="en-GB" sz="2400" b="1" dirty="0">
                <a:solidFill>
                  <a:schemeClr val="accent1"/>
                </a:solidFill>
                <a:latin typeface="Calibri"/>
                <a:cs typeface="Arial"/>
              </a:rPr>
              <a:t>Organisational culture and paradigm</a:t>
            </a:r>
          </a:p>
          <a:p>
            <a:pPr fontAlgn="auto">
              <a:spcBef>
                <a:spcPts val="0"/>
              </a:spcBef>
              <a:spcAft>
                <a:spcPts val="1200"/>
              </a:spcAft>
            </a:pPr>
            <a:r>
              <a:rPr lang="en-GB" sz="2400" b="1" dirty="0">
                <a:solidFill>
                  <a:srgbClr val="29AFA4"/>
                </a:solidFill>
                <a:latin typeface="Calibri"/>
                <a:cs typeface="Arial"/>
              </a:rPr>
              <a:t>Leadership</a:t>
            </a:r>
          </a:p>
          <a:p>
            <a:pPr fontAlgn="auto">
              <a:spcBef>
                <a:spcPts val="0"/>
              </a:spcBef>
              <a:spcAft>
                <a:spcPts val="1200"/>
              </a:spcAft>
            </a:pPr>
            <a:r>
              <a:rPr lang="en-GB" sz="2400" b="1" dirty="0">
                <a:solidFill>
                  <a:srgbClr val="F58023"/>
                </a:solidFill>
                <a:latin typeface="Calibri"/>
                <a:cs typeface="Arial"/>
              </a:rPr>
              <a:t>Management</a:t>
            </a:r>
          </a:p>
          <a:p>
            <a:pPr fontAlgn="auto">
              <a:spcBef>
                <a:spcPts val="0"/>
              </a:spcBef>
              <a:spcAft>
                <a:spcPts val="1200"/>
              </a:spcAft>
            </a:pPr>
            <a:r>
              <a:rPr lang="en-GB" sz="2400" b="1" dirty="0">
                <a:solidFill>
                  <a:srgbClr val="00B050"/>
                </a:solidFill>
                <a:latin typeface="Calibri"/>
                <a:cs typeface="Arial"/>
              </a:rPr>
              <a:t>Values and motivations</a:t>
            </a:r>
          </a:p>
          <a:p>
            <a:pPr fontAlgn="auto">
              <a:spcBef>
                <a:spcPts val="0"/>
              </a:spcBef>
              <a:spcAft>
                <a:spcPts val="1200"/>
              </a:spcAft>
            </a:pPr>
            <a:r>
              <a:rPr lang="en-GB" sz="2400" b="1" dirty="0">
                <a:solidFill>
                  <a:srgbClr val="7030A0"/>
                </a:solidFill>
                <a:latin typeface="Calibri"/>
                <a:cs typeface="Arial"/>
              </a:rPr>
              <a:t>Skills</a:t>
            </a:r>
          </a:p>
        </p:txBody>
      </p:sp>
      <p:cxnSp>
        <p:nvCxnSpPr>
          <p:cNvPr id="7" name="Straight Connector 6"/>
          <p:cNvCxnSpPr>
            <a:cxnSpLocks/>
          </p:cNvCxnSpPr>
          <p:nvPr/>
        </p:nvCxnSpPr>
        <p:spPr bwMode="auto">
          <a:xfrm flipV="1">
            <a:off x="678426" y="4881875"/>
            <a:ext cx="7177548" cy="9832"/>
          </a:xfrm>
          <a:prstGeom prst="line">
            <a:avLst/>
          </a:prstGeom>
          <a:noFill/>
          <a:ln w="76200" cap="flat" cmpd="sng" algn="ctr">
            <a:solidFill>
              <a:schemeClr val="bg2">
                <a:lumMod val="75000"/>
              </a:schemeClr>
            </a:solidFill>
            <a:prstDash val="solid"/>
            <a:round/>
            <a:headEnd type="none" w="med" len="med"/>
            <a:tailEnd type="none" w="med" len="med"/>
          </a:ln>
          <a:effectLst/>
        </p:spPr>
      </p:cxnSp>
      <p:sp>
        <p:nvSpPr>
          <p:cNvPr id="13" name="Rectangle: Rounded Corners 12"/>
          <p:cNvSpPr/>
          <p:nvPr/>
        </p:nvSpPr>
        <p:spPr bwMode="auto">
          <a:xfrm>
            <a:off x="963560" y="5202970"/>
            <a:ext cx="1224000" cy="501445"/>
          </a:xfrm>
          <a:prstGeom prst="roundRect">
            <a:avLst/>
          </a:prstGeom>
          <a:noFill/>
          <a:ln w="28575" cap="flat" cmpd="sng" algn="ctr">
            <a:solidFill>
              <a:schemeClr val="tx1">
                <a:lumMod val="75000"/>
              </a:schemeClr>
            </a:solidFill>
            <a:prstDash val="solid"/>
            <a:round/>
            <a:headEnd type="none" w="med" len="med"/>
            <a:tailEnd type="none" w="med" len="me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
                <a:srgbClr val="E0396E"/>
              </a:buClr>
              <a:buSzPct val="95000"/>
              <a:buFont typeface="Calibri" pitchFamily="34" charset="0"/>
              <a:buNone/>
              <a:tabLst/>
            </a:pPr>
            <a:r>
              <a:rPr kumimoji="0" lang="en-GB" sz="1800" b="0" i="0" u="none" strike="noStrike" cap="none" normalizeH="0" baseline="0" dirty="0">
                <a:ln>
                  <a:noFill/>
                </a:ln>
                <a:solidFill>
                  <a:srgbClr val="193F78"/>
                </a:solidFill>
                <a:effectLst/>
                <a:latin typeface="Calibri" pitchFamily="34" charset="0"/>
                <a:cs typeface="Arial" charset="0"/>
              </a:rPr>
              <a:t>Roles</a:t>
            </a:r>
          </a:p>
        </p:txBody>
      </p:sp>
      <p:sp>
        <p:nvSpPr>
          <p:cNvPr id="14" name="Rectangle: Rounded Corners 13"/>
          <p:cNvSpPr/>
          <p:nvPr/>
        </p:nvSpPr>
        <p:spPr bwMode="auto">
          <a:xfrm>
            <a:off x="2364644" y="5202970"/>
            <a:ext cx="1224000" cy="501445"/>
          </a:xfrm>
          <a:prstGeom prst="roundRect">
            <a:avLst/>
          </a:prstGeom>
          <a:noFill/>
          <a:ln w="28575" cap="flat" cmpd="sng" algn="ctr">
            <a:solidFill>
              <a:schemeClr val="tx1">
                <a:lumMod val="75000"/>
              </a:schemeClr>
            </a:solidFill>
            <a:prstDash val="solid"/>
            <a:round/>
            <a:headEnd type="none" w="med" len="med"/>
            <a:tailEnd type="none" w="med" len="me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
                <a:srgbClr val="E0396E"/>
              </a:buClr>
              <a:buSzPct val="95000"/>
              <a:buFont typeface="Calibri" pitchFamily="34" charset="0"/>
              <a:buNone/>
              <a:tabLst/>
            </a:pPr>
            <a:r>
              <a:rPr kumimoji="0" lang="en-GB" sz="1800" b="0" i="0" u="none" strike="noStrike" cap="none" normalizeH="0" baseline="0" dirty="0">
                <a:ln>
                  <a:noFill/>
                </a:ln>
                <a:solidFill>
                  <a:srgbClr val="193F78"/>
                </a:solidFill>
                <a:effectLst/>
                <a:latin typeface="Calibri" pitchFamily="34" charset="0"/>
                <a:cs typeface="Arial" charset="0"/>
              </a:rPr>
              <a:t>Process</a:t>
            </a:r>
          </a:p>
        </p:txBody>
      </p:sp>
      <p:sp>
        <p:nvSpPr>
          <p:cNvPr id="15" name="Rectangle: Rounded Corners 14"/>
          <p:cNvSpPr/>
          <p:nvPr/>
        </p:nvSpPr>
        <p:spPr bwMode="auto">
          <a:xfrm>
            <a:off x="3763290" y="5202970"/>
            <a:ext cx="1224000" cy="501445"/>
          </a:xfrm>
          <a:prstGeom prst="roundRect">
            <a:avLst/>
          </a:prstGeom>
          <a:noFill/>
          <a:ln w="28575" cap="flat" cmpd="sng" algn="ctr">
            <a:solidFill>
              <a:schemeClr val="tx1">
                <a:lumMod val="75000"/>
              </a:schemeClr>
            </a:solidFill>
            <a:prstDash val="solid"/>
            <a:round/>
            <a:headEnd type="none" w="med" len="med"/>
            <a:tailEnd type="none" w="med" len="me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
                <a:srgbClr val="E0396E"/>
              </a:buClr>
              <a:buSzPct val="95000"/>
              <a:buFont typeface="Calibri" pitchFamily="34" charset="0"/>
              <a:buNone/>
              <a:tabLst/>
            </a:pPr>
            <a:r>
              <a:rPr kumimoji="0" lang="en-GB" sz="1800" b="0" i="0" u="none" strike="noStrike" cap="none" normalizeH="0" baseline="0" dirty="0">
                <a:ln>
                  <a:noFill/>
                </a:ln>
                <a:solidFill>
                  <a:srgbClr val="193F78"/>
                </a:solidFill>
                <a:effectLst/>
                <a:latin typeface="Calibri" pitchFamily="34" charset="0"/>
                <a:cs typeface="Arial" charset="0"/>
              </a:rPr>
              <a:t>Structure</a:t>
            </a:r>
          </a:p>
        </p:txBody>
      </p:sp>
      <p:sp>
        <p:nvSpPr>
          <p:cNvPr id="16" name="Rectangle: Rounded Corners 15"/>
          <p:cNvSpPr/>
          <p:nvPr/>
        </p:nvSpPr>
        <p:spPr bwMode="auto">
          <a:xfrm>
            <a:off x="5161936" y="5202970"/>
            <a:ext cx="1224000" cy="501445"/>
          </a:xfrm>
          <a:prstGeom prst="roundRect">
            <a:avLst/>
          </a:prstGeom>
          <a:noFill/>
          <a:ln w="28575" cap="flat" cmpd="sng" algn="ctr">
            <a:solidFill>
              <a:schemeClr val="tx1">
                <a:lumMod val="75000"/>
              </a:schemeClr>
            </a:solidFill>
            <a:prstDash val="solid"/>
            <a:round/>
            <a:headEnd type="none" w="med" len="med"/>
            <a:tailEnd type="none" w="med" len="me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
                <a:srgbClr val="E0396E"/>
              </a:buClr>
              <a:buSzPct val="95000"/>
              <a:buFont typeface="Calibri" pitchFamily="34" charset="0"/>
              <a:buNone/>
              <a:tabLst/>
            </a:pPr>
            <a:r>
              <a:rPr kumimoji="0" lang="en-GB" sz="1800" b="0" i="0" u="none" strike="noStrike" cap="none" normalizeH="0" baseline="0" dirty="0">
                <a:ln>
                  <a:noFill/>
                </a:ln>
                <a:solidFill>
                  <a:srgbClr val="193F78"/>
                </a:solidFill>
                <a:effectLst/>
                <a:latin typeface="Calibri" pitchFamily="34" charset="0"/>
                <a:cs typeface="Arial" charset="0"/>
              </a:rPr>
              <a:t>Systems</a:t>
            </a:r>
          </a:p>
        </p:txBody>
      </p:sp>
      <p:sp>
        <p:nvSpPr>
          <p:cNvPr id="17" name="Rectangle: Rounded Corners 16"/>
          <p:cNvSpPr/>
          <p:nvPr/>
        </p:nvSpPr>
        <p:spPr bwMode="auto">
          <a:xfrm>
            <a:off x="6592543" y="5202970"/>
            <a:ext cx="1224000" cy="501445"/>
          </a:xfrm>
          <a:prstGeom prst="roundRect">
            <a:avLst/>
          </a:prstGeom>
          <a:noFill/>
          <a:ln w="28575" cap="flat" cmpd="sng" algn="ctr">
            <a:solidFill>
              <a:schemeClr val="tx1">
                <a:lumMod val="75000"/>
              </a:schemeClr>
            </a:solidFill>
            <a:prstDash val="solid"/>
            <a:round/>
            <a:headEnd type="none" w="med" len="med"/>
            <a:tailEnd type="none" w="med" len="me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
                <a:srgbClr val="E0396E"/>
              </a:buClr>
              <a:buSzPct val="95000"/>
              <a:buFont typeface="Calibri" pitchFamily="34" charset="0"/>
              <a:buNone/>
              <a:tabLst/>
            </a:pPr>
            <a:r>
              <a:rPr lang="en-GB" sz="1800" dirty="0" err="1">
                <a:solidFill>
                  <a:srgbClr val="193F78"/>
                </a:solidFill>
              </a:rPr>
              <a:t>KPIs</a:t>
            </a:r>
            <a:endParaRPr kumimoji="0" lang="en-GB" sz="1800" b="0" i="0" u="none" strike="noStrike" cap="none" normalizeH="0" baseline="0" dirty="0">
              <a:ln>
                <a:noFill/>
              </a:ln>
              <a:solidFill>
                <a:srgbClr val="193F78"/>
              </a:solidFill>
              <a:effectLst/>
              <a:latin typeface="Calibri" pitchFamily="34" charset="0"/>
              <a:cs typeface="Arial" charset="0"/>
            </a:endParaRPr>
          </a:p>
        </p:txBody>
      </p:sp>
      <p:sp>
        <p:nvSpPr>
          <p:cNvPr id="19" name="Arrow: Up-Down 18"/>
          <p:cNvSpPr/>
          <p:nvPr/>
        </p:nvSpPr>
        <p:spPr bwMode="auto">
          <a:xfrm>
            <a:off x="6479458" y="1924774"/>
            <a:ext cx="1376516" cy="2615381"/>
          </a:xfrm>
          <a:prstGeom prst="upDownArrow">
            <a:avLst/>
          </a:prstGeom>
          <a:noFill/>
          <a:ln w="28575" cap="flat" cmpd="sng" algn="ctr">
            <a:solidFill>
              <a:schemeClr val="accent2"/>
            </a:solidFill>
            <a:prstDash val="solid"/>
            <a:round/>
            <a:headEnd type="none" w="med" len="med"/>
            <a:tailEnd type="none" w="med" len="med"/>
          </a:ln>
          <a:effectLst/>
        </p:spPr>
        <p:txBody>
          <a:bodyPr rot="0" spcFirstLastPara="0" vertOverflow="overflow" horzOverflow="overflow" vert="vert270" wrap="square" lIns="91440" tIns="72000" rIns="91440" bIns="720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
                <a:srgbClr val="E0396E"/>
              </a:buClr>
              <a:buSzPct val="95000"/>
              <a:buFont typeface="Calibri" pitchFamily="34" charset="0"/>
              <a:buNone/>
              <a:tabLst/>
            </a:pPr>
            <a:r>
              <a:rPr kumimoji="0" lang="en-GB" sz="2400" b="1" i="0" u="none" strike="noStrike" cap="none" normalizeH="0" baseline="0" dirty="0">
                <a:ln>
                  <a:noFill/>
                </a:ln>
                <a:solidFill>
                  <a:srgbClr val="C9D300"/>
                </a:solidFill>
                <a:effectLst/>
                <a:latin typeface="Calibri" pitchFamily="34" charset="0"/>
                <a:cs typeface="Arial" charset="0"/>
              </a:rPr>
              <a:t>The dynamic</a:t>
            </a:r>
          </a:p>
        </p:txBody>
      </p:sp>
    </p:spTree>
    <p:extLst>
      <p:ext uri="{BB962C8B-B14F-4D97-AF65-F5344CB8AC3E}">
        <p14:creationId xmlns:p14="http://schemas.microsoft.com/office/powerpoint/2010/main" val="3967635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How much time do we spend on these?...</a:t>
            </a:r>
          </a:p>
        </p:txBody>
      </p:sp>
      <p:grpSp>
        <p:nvGrpSpPr>
          <p:cNvPr id="12" name="Group 11"/>
          <p:cNvGrpSpPr/>
          <p:nvPr/>
        </p:nvGrpSpPr>
        <p:grpSpPr>
          <a:xfrm>
            <a:off x="786581" y="1429013"/>
            <a:ext cx="2456322" cy="4548437"/>
            <a:chOff x="2265525" y="0"/>
            <a:chExt cx="4353826" cy="6721366"/>
          </a:xfrm>
        </p:grpSpPr>
        <p:pic>
          <p:nvPicPr>
            <p:cNvPr id="18" name="Picture 2" descr="http://truministry.com/cms/wp-content/uploads/2012/09/9-5_5-Building-Blocks.jpg"/>
            <p:cNvPicPr>
              <a:picLocks noChangeAspect="1" noChangeArrowheads="1"/>
            </p:cNvPicPr>
            <p:nvPr/>
          </p:nvPicPr>
          <p:blipFill rotWithShape="1">
            <a:blip r:embed="rId3">
              <a:extLst>
                <a:ext uri="{28A0092B-C50C-407E-A947-70E740481C1C}">
                  <a14:useLocalDpi xmlns:a14="http://schemas.microsoft.com/office/drawing/2010/main" val="0"/>
                </a:ext>
              </a:extLst>
            </a:blip>
            <a:srcRect l="63425"/>
            <a:stretch/>
          </p:blipFill>
          <p:spPr bwMode="auto">
            <a:xfrm>
              <a:off x="2265525" y="0"/>
              <a:ext cx="4353826" cy="672136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316404" y="968992"/>
              <a:ext cx="504968" cy="461665"/>
            </a:xfrm>
            <a:prstGeom prst="rect">
              <a:avLst/>
            </a:prstGeom>
            <a:noFill/>
          </p:spPr>
          <p:txBody>
            <a:bodyPr wrap="square" rtlCol="0">
              <a:spAutoFit/>
            </a:bodyPr>
            <a:lstStyle/>
            <a:p>
              <a:r>
                <a:rPr lang="en-GB" sz="2400" b="1" dirty="0">
                  <a:solidFill>
                    <a:schemeClr val="bg1"/>
                  </a:solidFill>
                </a:rPr>
                <a:t>A</a:t>
              </a:r>
            </a:p>
          </p:txBody>
        </p:sp>
        <p:sp>
          <p:nvSpPr>
            <p:cNvPr id="21" name="TextBox 20"/>
            <p:cNvSpPr txBox="1"/>
            <p:nvPr/>
          </p:nvSpPr>
          <p:spPr>
            <a:xfrm>
              <a:off x="3100316" y="2131326"/>
              <a:ext cx="504968" cy="461665"/>
            </a:xfrm>
            <a:prstGeom prst="rect">
              <a:avLst/>
            </a:prstGeom>
            <a:noFill/>
          </p:spPr>
          <p:txBody>
            <a:bodyPr wrap="square" rtlCol="0">
              <a:spAutoFit/>
            </a:bodyPr>
            <a:lstStyle/>
            <a:p>
              <a:r>
                <a:rPr lang="en-GB" sz="2400" b="1" dirty="0">
                  <a:solidFill>
                    <a:schemeClr val="bg1"/>
                  </a:solidFill>
                </a:rPr>
                <a:t>D</a:t>
              </a:r>
            </a:p>
          </p:txBody>
        </p:sp>
        <p:sp>
          <p:nvSpPr>
            <p:cNvPr id="22" name="TextBox 21"/>
            <p:cNvSpPr txBox="1"/>
            <p:nvPr/>
          </p:nvSpPr>
          <p:spPr>
            <a:xfrm>
              <a:off x="3045724" y="3360683"/>
              <a:ext cx="504968" cy="461665"/>
            </a:xfrm>
            <a:prstGeom prst="rect">
              <a:avLst/>
            </a:prstGeom>
            <a:noFill/>
          </p:spPr>
          <p:txBody>
            <a:bodyPr wrap="square" rtlCol="0">
              <a:spAutoFit/>
            </a:bodyPr>
            <a:lstStyle/>
            <a:p>
              <a:r>
                <a:rPr lang="en-GB" sz="2400" b="1" dirty="0">
                  <a:solidFill>
                    <a:schemeClr val="bg1"/>
                  </a:solidFill>
                </a:rPr>
                <a:t>K</a:t>
              </a:r>
            </a:p>
          </p:txBody>
        </p:sp>
        <p:sp>
          <p:nvSpPr>
            <p:cNvPr id="23" name="TextBox 22"/>
            <p:cNvSpPr txBox="1"/>
            <p:nvPr/>
          </p:nvSpPr>
          <p:spPr>
            <a:xfrm>
              <a:off x="2963836" y="4396855"/>
              <a:ext cx="504968" cy="461665"/>
            </a:xfrm>
            <a:prstGeom prst="rect">
              <a:avLst/>
            </a:prstGeom>
            <a:noFill/>
          </p:spPr>
          <p:txBody>
            <a:bodyPr wrap="square" rtlCol="0">
              <a:spAutoFit/>
            </a:bodyPr>
            <a:lstStyle/>
            <a:p>
              <a:r>
                <a:rPr lang="en-GB" sz="2400" b="1" dirty="0">
                  <a:solidFill>
                    <a:schemeClr val="bg1"/>
                  </a:solidFill>
                </a:rPr>
                <a:t>A</a:t>
              </a:r>
            </a:p>
          </p:txBody>
        </p:sp>
        <p:sp>
          <p:nvSpPr>
            <p:cNvPr id="24" name="TextBox 23"/>
            <p:cNvSpPr txBox="1"/>
            <p:nvPr/>
          </p:nvSpPr>
          <p:spPr>
            <a:xfrm>
              <a:off x="2895600" y="5502324"/>
              <a:ext cx="504968" cy="461665"/>
            </a:xfrm>
            <a:prstGeom prst="rect">
              <a:avLst/>
            </a:prstGeom>
            <a:noFill/>
          </p:spPr>
          <p:txBody>
            <a:bodyPr wrap="square" rtlCol="0">
              <a:spAutoFit/>
            </a:bodyPr>
            <a:lstStyle/>
            <a:p>
              <a:r>
                <a:rPr lang="en-GB" sz="2400" b="1" dirty="0">
                  <a:solidFill>
                    <a:schemeClr val="bg1"/>
                  </a:solidFill>
                </a:rPr>
                <a:t>R</a:t>
              </a:r>
            </a:p>
          </p:txBody>
        </p:sp>
      </p:grpSp>
      <p:sp>
        <p:nvSpPr>
          <p:cNvPr id="25" name="Rectangle 24"/>
          <p:cNvSpPr/>
          <p:nvPr/>
        </p:nvSpPr>
        <p:spPr>
          <a:xfrm>
            <a:off x="3592326" y="1264101"/>
            <a:ext cx="8508928" cy="4878259"/>
          </a:xfrm>
          <a:prstGeom prst="rect">
            <a:avLst/>
          </a:prstGeom>
        </p:spPr>
        <p:txBody>
          <a:bodyPr wrap="square">
            <a:spAutoFit/>
          </a:bodyPr>
          <a:lstStyle/>
          <a:p>
            <a:r>
              <a:rPr lang="en-GB" sz="2400" b="1" dirty="0"/>
              <a:t>A   Awareness </a:t>
            </a:r>
            <a:r>
              <a:rPr lang="en-GB" sz="2400" dirty="0"/>
              <a:t>of the need for change</a:t>
            </a:r>
          </a:p>
          <a:p>
            <a:r>
              <a:rPr lang="en-GB" sz="2400" b="1" dirty="0"/>
              <a:t>  </a:t>
            </a:r>
          </a:p>
          <a:p>
            <a:endParaRPr lang="en-GB" sz="1800" b="1" dirty="0"/>
          </a:p>
          <a:p>
            <a:r>
              <a:rPr lang="en-GB" sz="2400" b="1" dirty="0"/>
              <a:t>D   Desire </a:t>
            </a:r>
            <a:r>
              <a:rPr lang="en-GB" sz="2400" dirty="0"/>
              <a:t>to participate and support the change</a:t>
            </a:r>
          </a:p>
          <a:p>
            <a:endParaRPr lang="en-GB" sz="2400" b="1" dirty="0"/>
          </a:p>
          <a:p>
            <a:endParaRPr lang="en-GB" sz="1600" b="1" dirty="0"/>
          </a:p>
          <a:p>
            <a:endParaRPr lang="en-GB" sz="900" b="1" dirty="0"/>
          </a:p>
          <a:p>
            <a:r>
              <a:rPr lang="en-GB" sz="2400" b="1" dirty="0"/>
              <a:t>K   Knowledge </a:t>
            </a:r>
            <a:r>
              <a:rPr lang="en-GB" sz="2400" dirty="0"/>
              <a:t>on how to change</a:t>
            </a:r>
          </a:p>
          <a:p>
            <a:endParaRPr lang="en-GB" sz="2400" b="1" dirty="0"/>
          </a:p>
          <a:p>
            <a:endParaRPr lang="en-GB" sz="1600" b="1" dirty="0"/>
          </a:p>
          <a:p>
            <a:endParaRPr lang="en-GB" sz="900" b="1" dirty="0"/>
          </a:p>
          <a:p>
            <a:r>
              <a:rPr lang="en-GB" sz="2400" b="1" dirty="0"/>
              <a:t>A   Ability </a:t>
            </a:r>
            <a:r>
              <a:rPr lang="en-GB" sz="2400" dirty="0"/>
              <a:t>to implement required skills and behaviours</a:t>
            </a:r>
          </a:p>
          <a:p>
            <a:endParaRPr lang="en-GB" sz="2400" b="1" dirty="0"/>
          </a:p>
          <a:p>
            <a:endParaRPr lang="en-GB" sz="1600" b="1" dirty="0"/>
          </a:p>
          <a:p>
            <a:endParaRPr lang="en-GB" sz="900" b="1" dirty="0"/>
          </a:p>
          <a:p>
            <a:r>
              <a:rPr lang="en-GB" sz="2400" b="1" dirty="0"/>
              <a:t>R   Reinforcement </a:t>
            </a:r>
            <a:r>
              <a:rPr lang="en-GB" sz="2400" dirty="0"/>
              <a:t>to sustain the change</a:t>
            </a:r>
          </a:p>
        </p:txBody>
      </p:sp>
    </p:spTree>
    <p:extLst>
      <p:ext uri="{BB962C8B-B14F-4D97-AF65-F5344CB8AC3E}">
        <p14:creationId xmlns:p14="http://schemas.microsoft.com/office/powerpoint/2010/main" val="1736845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Making it Stick - change behaviours not opinion or attitude</a:t>
            </a:r>
          </a:p>
        </p:txBody>
      </p:sp>
      <p:sp>
        <p:nvSpPr>
          <p:cNvPr id="3" name="Content Placeholder 2"/>
          <p:cNvSpPr>
            <a:spLocks noGrp="1"/>
          </p:cNvSpPr>
          <p:nvPr>
            <p:ph idx="1"/>
          </p:nvPr>
        </p:nvSpPr>
        <p:spPr>
          <a:xfrm>
            <a:off x="589846" y="1364662"/>
            <a:ext cx="6283565" cy="549863"/>
          </a:xfrm>
        </p:spPr>
        <p:txBody>
          <a:bodyPr/>
          <a:lstStyle/>
          <a:p>
            <a:pPr>
              <a:spcAft>
                <a:spcPts val="600"/>
              </a:spcAft>
            </a:pPr>
            <a:r>
              <a:rPr lang="en-GB" sz="2200" dirty="0"/>
              <a:t>It takes 12 weeks* to develop a habit…</a:t>
            </a:r>
          </a:p>
          <a:p>
            <a:pPr marL="625475" lvl="2" indent="0">
              <a:buNone/>
            </a:pPr>
            <a:endParaRPr lang="en-GB" sz="1800" i="1" dirty="0"/>
          </a:p>
        </p:txBody>
      </p:sp>
      <p:sp>
        <p:nvSpPr>
          <p:cNvPr id="5" name="Content Placeholder 2"/>
          <p:cNvSpPr txBox="1">
            <a:spLocks/>
          </p:cNvSpPr>
          <p:nvPr/>
        </p:nvSpPr>
        <p:spPr bwMode="auto">
          <a:xfrm>
            <a:off x="589846" y="2122173"/>
            <a:ext cx="5959677" cy="3477136"/>
          </a:xfrm>
          <a:prstGeom prst="rect">
            <a:avLst/>
          </a:prstGeom>
          <a:noFill/>
          <a:ln w="9525">
            <a:noFill/>
            <a:miter lim="800000"/>
            <a:headEnd/>
            <a:tailEnd/>
          </a:ln>
        </p:spPr>
        <p:txBody>
          <a:bodyPr vert="horz" wrap="square" lIns="91440" tIns="36000" rIns="91440" bIns="45720" numCol="1" anchor="t" anchorCtr="0" compatLnSpc="1">
            <a:prstTxWarp prst="textNoShape">
              <a:avLst/>
            </a:prstTxWarp>
          </a:bodyPr>
          <a:lstStyle>
            <a:lvl1pPr algn="l" rtl="0" eaLnBrk="0" fontAlgn="base" hangingPunct="0">
              <a:spcBef>
                <a:spcPct val="0"/>
              </a:spcBef>
              <a:spcAft>
                <a:spcPct val="0"/>
              </a:spcAft>
              <a:buClr>
                <a:srgbClr val="E0396E"/>
              </a:buClr>
              <a:buSzPct val="95000"/>
              <a:buFont typeface="Calibri" pitchFamily="34" charset="0"/>
              <a:defRPr sz="2000">
                <a:solidFill>
                  <a:schemeClr val="tx1"/>
                </a:solidFill>
                <a:latin typeface="+mn-lt"/>
                <a:ea typeface="+mn-ea"/>
                <a:cs typeface="+mn-cs"/>
              </a:defRPr>
            </a:lvl1pPr>
            <a:lvl2pPr marL="447675" indent="-268288" algn="l" rtl="0" eaLnBrk="0" fontAlgn="base" hangingPunct="0">
              <a:spcBef>
                <a:spcPct val="0"/>
              </a:spcBef>
              <a:spcAft>
                <a:spcPct val="0"/>
              </a:spcAft>
              <a:buClr>
                <a:srgbClr val="E0396E"/>
              </a:buClr>
              <a:buSzPct val="95000"/>
              <a:buFont typeface="Calibri" pitchFamily="34" charset="0"/>
              <a:buChar char="•"/>
              <a:defRPr sz="2000">
                <a:solidFill>
                  <a:schemeClr val="tx1"/>
                </a:solidFill>
                <a:latin typeface="+mn-lt"/>
                <a:cs typeface="+mn-cs"/>
              </a:defRPr>
            </a:lvl2pPr>
            <a:lvl3pPr marL="893763" indent="-266700" algn="l" rtl="0" eaLnBrk="0" fontAlgn="base" hangingPunct="0">
              <a:spcBef>
                <a:spcPct val="0"/>
              </a:spcBef>
              <a:spcAft>
                <a:spcPct val="0"/>
              </a:spcAft>
              <a:buClr>
                <a:srgbClr val="B4B4B4"/>
              </a:buClr>
              <a:buSzPct val="95000"/>
              <a:buChar char="•"/>
              <a:defRPr sz="1600">
                <a:solidFill>
                  <a:schemeClr val="tx1"/>
                </a:solidFill>
                <a:latin typeface="+mn-lt"/>
                <a:cs typeface="+mn-cs"/>
              </a:defRPr>
            </a:lvl3pPr>
            <a:lvl4pPr marL="1431925" indent="-268288" algn="l" rtl="0" eaLnBrk="0" fontAlgn="base" hangingPunct="0">
              <a:spcBef>
                <a:spcPct val="0"/>
              </a:spcBef>
              <a:spcAft>
                <a:spcPct val="0"/>
              </a:spcAft>
              <a:buChar char="–"/>
              <a:defRPr sz="1600">
                <a:solidFill>
                  <a:schemeClr val="tx1"/>
                </a:solidFill>
                <a:latin typeface="+mn-lt"/>
                <a:cs typeface="+mn-cs"/>
              </a:defRPr>
            </a:lvl4pPr>
            <a:lvl5pPr marL="1978025" indent="-277813" algn="l" rtl="0" eaLnBrk="0" fontAlgn="base" hangingPunct="0">
              <a:spcBef>
                <a:spcPct val="0"/>
              </a:spcBef>
              <a:spcAft>
                <a:spcPct val="0"/>
              </a:spcAft>
              <a:buChar char="»"/>
              <a:defRPr sz="1600">
                <a:solidFill>
                  <a:schemeClr val="tx1"/>
                </a:solidFill>
                <a:latin typeface="+mn-lt"/>
                <a:cs typeface="+mn-cs"/>
              </a:defRPr>
            </a:lvl5pPr>
            <a:lvl6pPr marL="2435225" indent="-277813" algn="l" rtl="0" fontAlgn="base">
              <a:spcBef>
                <a:spcPct val="0"/>
              </a:spcBef>
              <a:spcAft>
                <a:spcPct val="0"/>
              </a:spcAft>
              <a:buChar char="»"/>
              <a:defRPr sz="1600">
                <a:solidFill>
                  <a:schemeClr val="tx1"/>
                </a:solidFill>
                <a:latin typeface="+mn-lt"/>
                <a:cs typeface="+mn-cs"/>
              </a:defRPr>
            </a:lvl6pPr>
            <a:lvl7pPr marL="2892425" indent="-277813" algn="l" rtl="0" fontAlgn="base">
              <a:spcBef>
                <a:spcPct val="0"/>
              </a:spcBef>
              <a:spcAft>
                <a:spcPct val="0"/>
              </a:spcAft>
              <a:buChar char="»"/>
              <a:defRPr sz="1600">
                <a:solidFill>
                  <a:schemeClr val="tx1"/>
                </a:solidFill>
                <a:latin typeface="+mn-lt"/>
                <a:cs typeface="+mn-cs"/>
              </a:defRPr>
            </a:lvl7pPr>
            <a:lvl8pPr marL="3349625" indent="-277813" algn="l" rtl="0" fontAlgn="base">
              <a:spcBef>
                <a:spcPct val="0"/>
              </a:spcBef>
              <a:spcAft>
                <a:spcPct val="0"/>
              </a:spcAft>
              <a:buChar char="»"/>
              <a:defRPr sz="1600">
                <a:solidFill>
                  <a:schemeClr val="tx1"/>
                </a:solidFill>
                <a:latin typeface="+mn-lt"/>
                <a:cs typeface="+mn-cs"/>
              </a:defRPr>
            </a:lvl8pPr>
            <a:lvl9pPr marL="3806825" indent="-277813" algn="l" rtl="0" fontAlgn="base">
              <a:spcBef>
                <a:spcPct val="0"/>
              </a:spcBef>
              <a:spcAft>
                <a:spcPct val="0"/>
              </a:spcAft>
              <a:buChar char="»"/>
              <a:defRPr sz="1600">
                <a:solidFill>
                  <a:schemeClr val="tx1"/>
                </a:solidFill>
                <a:latin typeface="+mn-lt"/>
                <a:cs typeface="+mn-cs"/>
              </a:defRPr>
            </a:lvl9pPr>
          </a:lstStyle>
          <a:p>
            <a:pPr marL="342900" indent="-342900">
              <a:spcAft>
                <a:spcPts val="600"/>
              </a:spcAft>
              <a:buFont typeface="Arial" panose="020B0604020202020204" pitchFamily="34" charset="0"/>
              <a:buChar char="•"/>
            </a:pPr>
            <a:r>
              <a:rPr lang="en-GB" sz="2400" kern="0" dirty="0">
                <a:solidFill>
                  <a:schemeClr val="accent1"/>
                </a:solidFill>
              </a:rPr>
              <a:t>Forget the rational actor model – stop trying to persuade people!</a:t>
            </a:r>
          </a:p>
          <a:p>
            <a:pPr marL="342900" indent="-342900">
              <a:spcAft>
                <a:spcPts val="600"/>
              </a:spcAft>
              <a:buFont typeface="Arial" panose="020B0604020202020204" pitchFamily="34" charset="0"/>
              <a:buChar char="•"/>
            </a:pPr>
            <a:r>
              <a:rPr lang="en-GB" sz="2400" kern="0" dirty="0">
                <a:solidFill>
                  <a:schemeClr val="accent1"/>
                </a:solidFill>
              </a:rPr>
              <a:t>Engage on a human level – we are emotional beings</a:t>
            </a:r>
          </a:p>
          <a:p>
            <a:pPr marL="342900" indent="-342900">
              <a:spcAft>
                <a:spcPts val="600"/>
              </a:spcAft>
              <a:buFont typeface="Arial" panose="020B0604020202020204" pitchFamily="34" charset="0"/>
              <a:buChar char="•"/>
            </a:pPr>
            <a:r>
              <a:rPr lang="en-GB" sz="2400" kern="0" dirty="0">
                <a:solidFill>
                  <a:schemeClr val="accent1"/>
                </a:solidFill>
              </a:rPr>
              <a:t>Go with the grain of human behaviour</a:t>
            </a:r>
          </a:p>
          <a:p>
            <a:pPr marL="342900" indent="-342900">
              <a:spcAft>
                <a:spcPts val="600"/>
              </a:spcAft>
              <a:buFont typeface="Arial" panose="020B0604020202020204" pitchFamily="34" charset="0"/>
              <a:buChar char="•"/>
            </a:pPr>
            <a:r>
              <a:rPr lang="en-GB" sz="2400" kern="0" dirty="0">
                <a:solidFill>
                  <a:schemeClr val="accent1"/>
                </a:solidFill>
              </a:rPr>
              <a:t>Recognise the change curve – people get there at different speed</a:t>
            </a:r>
          </a:p>
          <a:p>
            <a:pPr marL="342900" indent="-342900">
              <a:spcAft>
                <a:spcPts val="600"/>
              </a:spcAft>
              <a:buFont typeface="Arial" panose="020B0604020202020204" pitchFamily="34" charset="0"/>
              <a:buChar char="•"/>
            </a:pPr>
            <a:r>
              <a:rPr lang="en-GB" sz="2400" kern="0" dirty="0">
                <a:solidFill>
                  <a:schemeClr val="accent1"/>
                </a:solidFill>
              </a:rPr>
              <a:t>Practise, prototype, and experiment</a:t>
            </a:r>
            <a:endParaRPr lang="en-GB" sz="2800" kern="0" dirty="0"/>
          </a:p>
        </p:txBody>
      </p:sp>
      <p:sp>
        <p:nvSpPr>
          <p:cNvPr id="6" name="Rectangle 5"/>
          <p:cNvSpPr/>
          <p:nvPr/>
        </p:nvSpPr>
        <p:spPr>
          <a:xfrm>
            <a:off x="7140715" y="1639593"/>
            <a:ext cx="4258067" cy="3484417"/>
          </a:xfrm>
          <a:prstGeom prst="rect">
            <a:avLst/>
          </a:prstGeom>
          <a:ln w="57150">
            <a:solidFill>
              <a:srgbClr val="C9D300"/>
            </a:solidFill>
          </a:ln>
        </p:spPr>
        <p:txBody>
          <a:bodyPr wrap="square" anchor="ctr">
            <a:noAutofit/>
          </a:bodyPr>
          <a:lstStyle/>
          <a:p>
            <a:pPr algn="ctr" fontAlgn="auto">
              <a:spcBef>
                <a:spcPts val="0"/>
              </a:spcBef>
              <a:spcAft>
                <a:spcPts val="1200"/>
              </a:spcAft>
            </a:pPr>
            <a:r>
              <a:rPr lang="en-GB" sz="3200" b="1" dirty="0">
                <a:solidFill>
                  <a:srgbClr val="C9D300"/>
                </a:solidFill>
                <a:latin typeface="Calibri"/>
                <a:cs typeface="Arial"/>
              </a:rPr>
              <a:t>The Art of Behavioural Science</a:t>
            </a:r>
          </a:p>
          <a:p>
            <a:pPr algn="ctr" fontAlgn="auto">
              <a:spcBef>
                <a:spcPts val="0"/>
              </a:spcBef>
              <a:spcAft>
                <a:spcPts val="1200"/>
              </a:spcAft>
            </a:pPr>
            <a:r>
              <a:rPr lang="en-GB" sz="3200" b="1" dirty="0">
                <a:solidFill>
                  <a:srgbClr val="C9D300"/>
                </a:solidFill>
                <a:latin typeface="Calibri"/>
                <a:cs typeface="Arial"/>
              </a:rPr>
              <a:t>- MINDSPACE</a:t>
            </a:r>
          </a:p>
          <a:p>
            <a:pPr algn="ctr" fontAlgn="auto">
              <a:spcBef>
                <a:spcPts val="0"/>
              </a:spcBef>
              <a:spcAft>
                <a:spcPts val="1200"/>
              </a:spcAft>
            </a:pPr>
            <a:r>
              <a:rPr lang="en-GB" sz="3200" b="1" dirty="0">
                <a:solidFill>
                  <a:srgbClr val="C9D300"/>
                </a:solidFill>
                <a:latin typeface="Calibri"/>
                <a:cs typeface="Arial"/>
              </a:rPr>
              <a:t>- Values Modes</a:t>
            </a:r>
          </a:p>
        </p:txBody>
      </p:sp>
      <p:sp>
        <p:nvSpPr>
          <p:cNvPr id="4" name="Rectangle 3"/>
          <p:cNvSpPr/>
          <p:nvPr/>
        </p:nvSpPr>
        <p:spPr>
          <a:xfrm>
            <a:off x="688258" y="6153072"/>
            <a:ext cx="7557181" cy="246221"/>
          </a:xfrm>
          <a:prstGeom prst="rect">
            <a:avLst/>
          </a:prstGeom>
        </p:spPr>
        <p:txBody>
          <a:bodyPr wrap="square">
            <a:spAutoFit/>
          </a:bodyPr>
          <a:lstStyle/>
          <a:p>
            <a:r>
              <a:rPr lang="en-GB" sz="1000" dirty="0"/>
              <a:t>* A common rule of thumb; it can take anywhere from two months to eight months to build a new behaviour into your life </a:t>
            </a:r>
          </a:p>
        </p:txBody>
      </p:sp>
    </p:spTree>
    <p:extLst>
      <p:ext uri="{BB962C8B-B14F-4D97-AF65-F5344CB8AC3E}">
        <p14:creationId xmlns:p14="http://schemas.microsoft.com/office/powerpoint/2010/main" val="19226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98681" y="195381"/>
            <a:ext cx="11088518" cy="1258888"/>
          </a:xfrm>
        </p:spPr>
        <p:txBody>
          <a:bodyPr vert="horz" lIns="91440" tIns="45720" rIns="91440" bIns="45720" rtlCol="0" anchor="ctr">
            <a:normAutofit/>
          </a:bodyPr>
          <a:lstStyle/>
          <a:p>
            <a:pPr>
              <a:lnSpc>
                <a:spcPct val="90000"/>
              </a:lnSpc>
            </a:pPr>
            <a:r>
              <a:rPr lang="en-GB" sz="3600" dirty="0">
                <a:solidFill>
                  <a:schemeClr val="bg2"/>
                </a:solidFill>
                <a:sym typeface="Symbol" panose="05050102010706020507" pitchFamily="18" charset="2"/>
              </a:rPr>
              <a:t>MINDSPACE</a:t>
            </a:r>
          </a:p>
        </p:txBody>
      </p:sp>
      <p:sp>
        <p:nvSpPr>
          <p:cNvPr id="3" name="Content Placeholder 2"/>
          <p:cNvSpPr>
            <a:spLocks noGrp="1"/>
          </p:cNvSpPr>
          <p:nvPr>
            <p:ph idx="1"/>
          </p:nvPr>
        </p:nvSpPr>
        <p:spPr>
          <a:xfrm>
            <a:off x="798681" y="1585329"/>
            <a:ext cx="6552614" cy="4786313"/>
          </a:xfrm>
        </p:spPr>
        <p:txBody>
          <a:bodyPr/>
          <a:lstStyle/>
          <a:p>
            <a:r>
              <a:rPr lang="en-GB" sz="2400" dirty="0"/>
              <a:t>A framework to develop interventions that will influence behaviour.</a:t>
            </a:r>
          </a:p>
          <a:p>
            <a:pPr marL="342900" indent="-342900">
              <a:buFont typeface="Arial" panose="020B0604020202020204" pitchFamily="34" charset="0"/>
              <a:buChar char="•"/>
            </a:pPr>
            <a:endParaRPr lang="en-GB" sz="2400" dirty="0"/>
          </a:p>
          <a:p>
            <a:r>
              <a:rPr lang="en-GB" sz="2400" dirty="0"/>
              <a:t>It is a behavioural science tool that was founded by leading psychologists and economists.  </a:t>
            </a:r>
          </a:p>
          <a:p>
            <a:endParaRPr lang="en-GB" sz="2400" dirty="0"/>
          </a:p>
          <a:p>
            <a:r>
              <a:rPr lang="en-GB" sz="2400" dirty="0"/>
              <a:t>MINDSPACE recognises that there is a difference between what people say they will do and what they actually do.</a:t>
            </a:r>
          </a:p>
          <a:p>
            <a:pPr marL="342900" indent="-342900">
              <a:buFont typeface="Arial" panose="020B0604020202020204" pitchFamily="34" charset="0"/>
              <a:buChar char="•"/>
            </a:pPr>
            <a:endParaRPr lang="en-GB" sz="2400" dirty="0"/>
          </a:p>
          <a:p>
            <a:r>
              <a:rPr lang="en-GB" sz="2400" dirty="0"/>
              <a:t>A small change can make a big difference.  </a:t>
            </a:r>
          </a:p>
          <a:p>
            <a:pPr marL="342900" indent="-342900">
              <a:buFont typeface="Arial" panose="020B0604020202020204" pitchFamily="34" charset="0"/>
              <a:buChar char="•"/>
            </a:pPr>
            <a:endParaRPr lang="en-GB"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0053" y="1301028"/>
            <a:ext cx="4018855" cy="5081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Mindspace Logo RGB.png"/>
          <p:cNvPicPr>
            <a:picLocks noChangeAspect="1"/>
          </p:cNvPicPr>
          <p:nvPr/>
        </p:nvPicPr>
        <p:blipFill>
          <a:blip r:embed="rId3" cstate="print"/>
          <a:stretch>
            <a:fillRect/>
          </a:stretch>
        </p:blipFill>
        <p:spPr>
          <a:xfrm>
            <a:off x="10790291" y="195381"/>
            <a:ext cx="1096908" cy="802872"/>
          </a:xfrm>
          <a:prstGeom prst="rect">
            <a:avLst/>
          </a:prstGeom>
        </p:spPr>
      </p:pic>
    </p:spTree>
    <p:extLst>
      <p:ext uri="{BB962C8B-B14F-4D97-AF65-F5344CB8AC3E}">
        <p14:creationId xmlns:p14="http://schemas.microsoft.com/office/powerpoint/2010/main" val="2698207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6862" y="0"/>
            <a:ext cx="11355266" cy="1258888"/>
          </a:xfrm>
        </p:spPr>
        <p:txBody>
          <a:bodyPr/>
          <a:lstStyle/>
          <a:p>
            <a:r>
              <a:rPr lang="en-GB" dirty="0">
                <a:solidFill>
                  <a:srgbClr val="193F78"/>
                </a:solidFill>
              </a:rPr>
              <a:t>Knowing your audience</a:t>
            </a:r>
            <a:r>
              <a:rPr lang="en-GB" dirty="0">
                <a:solidFill>
                  <a:srgbClr val="E0396E"/>
                </a:solidFill>
                <a:latin typeface="+mn-lt"/>
                <a:ea typeface="+mn-ea"/>
                <a:cs typeface="+mn-cs"/>
              </a:rPr>
              <a:t>| VALUES MODES</a:t>
            </a:r>
            <a:endParaRPr lang="en-GB" sz="2800" dirty="0">
              <a:solidFill>
                <a:srgbClr val="E0396E"/>
              </a:solidFill>
              <a:latin typeface="+mn-lt"/>
              <a:ea typeface="+mn-ea"/>
              <a:cs typeface="+mn-cs"/>
            </a:endParaRPr>
          </a:p>
        </p:txBody>
      </p:sp>
      <p:graphicFrame>
        <p:nvGraphicFramePr>
          <p:cNvPr id="7" name="Content Placeholder 3"/>
          <p:cNvGraphicFramePr>
            <a:graphicFrameLocks/>
          </p:cNvGraphicFramePr>
          <p:nvPr>
            <p:extLst/>
          </p:nvPr>
        </p:nvGraphicFramePr>
        <p:xfrm>
          <a:off x="386862" y="991872"/>
          <a:ext cx="11623906" cy="5096107"/>
        </p:xfrm>
        <a:graphic>
          <a:graphicData uri="http://schemas.openxmlformats.org/drawingml/2006/table">
            <a:tbl>
              <a:tblPr firstRow="1" bandRow="1">
                <a:tableStyleId>{5C22544A-7EE6-4342-B048-85BDC9FD1C3A}</a:tableStyleId>
              </a:tblPr>
              <a:tblGrid>
                <a:gridCol w="363070">
                  <a:extLst>
                    <a:ext uri="{9D8B030D-6E8A-4147-A177-3AD203B41FA5}">
                      <a16:colId xmlns:a16="http://schemas.microsoft.com/office/drawing/2014/main" val="980682201"/>
                    </a:ext>
                  </a:extLst>
                </a:gridCol>
                <a:gridCol w="3842877">
                  <a:extLst>
                    <a:ext uri="{9D8B030D-6E8A-4147-A177-3AD203B41FA5}">
                      <a16:colId xmlns:a16="http://schemas.microsoft.com/office/drawing/2014/main" val="20000"/>
                    </a:ext>
                  </a:extLst>
                </a:gridCol>
                <a:gridCol w="3735760">
                  <a:extLst>
                    <a:ext uri="{9D8B030D-6E8A-4147-A177-3AD203B41FA5}">
                      <a16:colId xmlns:a16="http://schemas.microsoft.com/office/drawing/2014/main" val="20001"/>
                    </a:ext>
                  </a:extLst>
                </a:gridCol>
                <a:gridCol w="3682199">
                  <a:extLst>
                    <a:ext uri="{9D8B030D-6E8A-4147-A177-3AD203B41FA5}">
                      <a16:colId xmlns:a16="http://schemas.microsoft.com/office/drawing/2014/main" val="20002"/>
                    </a:ext>
                  </a:extLst>
                </a:gridCol>
              </a:tblGrid>
              <a:tr h="573881">
                <a:tc>
                  <a:txBody>
                    <a:bodyPr/>
                    <a:lstStyle/>
                    <a:p>
                      <a:pPr algn="ctr"/>
                      <a:endParaRPr lang="en-GB" sz="2400" i="1" dirty="0">
                        <a:solidFill>
                          <a:schemeClr val="bg1"/>
                        </a:solidFill>
                        <a:latin typeface="Arial" panose="020B0604020202020204" pitchFamily="34" charset="0"/>
                        <a:cs typeface="Arial" panose="020B0604020202020204" pitchFamily="34" charset="0"/>
                      </a:endParaRPr>
                    </a:p>
                  </a:txBody>
                  <a:tcPr marL="82296" marR="82296" marT="45719" marB="45719">
                    <a:solidFill>
                      <a:schemeClr val="bg1"/>
                    </a:solidFill>
                  </a:tcPr>
                </a:tc>
                <a:tc>
                  <a:txBody>
                    <a:bodyPr/>
                    <a:lstStyle/>
                    <a:p>
                      <a:pPr algn="ctr"/>
                      <a:r>
                        <a:rPr lang="en-GB" sz="2400" i="1" dirty="0">
                          <a:solidFill>
                            <a:schemeClr val="bg1"/>
                          </a:solidFill>
                          <a:latin typeface="Arial" panose="020B0604020202020204" pitchFamily="34" charset="0"/>
                          <a:cs typeface="Arial" panose="020B0604020202020204" pitchFamily="34" charset="0"/>
                        </a:rPr>
                        <a:t>“Settlers”</a:t>
                      </a:r>
                    </a:p>
                  </a:txBody>
                  <a:tcPr marL="82296" marR="82296" marT="45719" marB="45719">
                    <a:solidFill>
                      <a:srgbClr val="E54B77"/>
                    </a:solidFill>
                  </a:tcPr>
                </a:tc>
                <a:tc>
                  <a:txBody>
                    <a:bodyPr/>
                    <a:lstStyle/>
                    <a:p>
                      <a:pPr algn="ctr"/>
                      <a:r>
                        <a:rPr lang="en-GB" sz="2400" i="1" dirty="0">
                          <a:solidFill>
                            <a:schemeClr val="bg1"/>
                          </a:solidFill>
                          <a:latin typeface="Arial" panose="020B0604020202020204" pitchFamily="34" charset="0"/>
                          <a:cs typeface="Arial" panose="020B0604020202020204" pitchFamily="34" charset="0"/>
                        </a:rPr>
                        <a:t>“Prospectors”</a:t>
                      </a:r>
                    </a:p>
                  </a:txBody>
                  <a:tcPr marL="82296" marR="82296" marT="45719" marB="45719">
                    <a:solidFill>
                      <a:srgbClr val="FFC000"/>
                    </a:solidFill>
                  </a:tcPr>
                </a:tc>
                <a:tc>
                  <a:txBody>
                    <a:bodyPr/>
                    <a:lstStyle/>
                    <a:p>
                      <a:pPr algn="ctr"/>
                      <a:r>
                        <a:rPr lang="en-GB" sz="2400" i="1" dirty="0">
                          <a:solidFill>
                            <a:schemeClr val="bg1"/>
                          </a:solidFill>
                          <a:latin typeface="Arial" panose="020B0604020202020204" pitchFamily="34" charset="0"/>
                          <a:cs typeface="Arial" panose="020B0604020202020204" pitchFamily="34" charset="0"/>
                        </a:rPr>
                        <a:t>“Pioneers”</a:t>
                      </a:r>
                    </a:p>
                  </a:txBody>
                  <a:tcPr marL="82296" marR="82296" marT="45719" marB="45719"/>
                </a:tc>
                <a:extLst>
                  <a:ext uri="{0D108BD9-81ED-4DB2-BD59-A6C34878D82A}">
                    <a16:rowId xmlns:a16="http://schemas.microsoft.com/office/drawing/2014/main" val="10000"/>
                  </a:ext>
                </a:extLst>
              </a:tr>
              <a:tr h="2404668">
                <a:tc>
                  <a:txBody>
                    <a:bodyPr/>
                    <a:lstStyle/>
                    <a:p>
                      <a:pPr marL="0" indent="0" algn="ctr" defTabSz="914400" rtl="0" eaLnBrk="1" fontAlgn="base" latinLnBrk="0" hangingPunct="1">
                        <a:spcBef>
                          <a:spcPct val="20000"/>
                        </a:spcBef>
                        <a:spcAft>
                          <a:spcPct val="0"/>
                        </a:spcAft>
                        <a:buClr>
                          <a:srgbClr val="317189"/>
                        </a:buClr>
                        <a:buSzPct val="65000"/>
                        <a:buFont typeface="Wingdings 3" pitchFamily="1" charset="2"/>
                        <a:buNone/>
                        <a:tabLst>
                          <a:tab pos="173038" algn="l"/>
                        </a:tabLst>
                      </a:pPr>
                      <a:r>
                        <a:rPr lang="en-US" sz="1600" kern="1200" dirty="0">
                          <a:solidFill>
                            <a:schemeClr val="tx2"/>
                          </a:solidFill>
                          <a:latin typeface="Arial" panose="020B0604020202020204" pitchFamily="34" charset="0"/>
                          <a:ea typeface="+mn-ea"/>
                          <a:cs typeface="Arial" panose="020B0604020202020204" pitchFamily="34" charset="0"/>
                        </a:rPr>
                        <a:t>Characteristics</a:t>
                      </a:r>
                    </a:p>
                  </a:txBody>
                  <a:tcPr marL="82296" marR="82296" marT="45719" marB="45719" vert="vert270" anchor="ctr">
                    <a:solidFill>
                      <a:schemeClr val="bg1"/>
                    </a:solidFill>
                  </a:tcPr>
                </a:tc>
                <a:tc>
                  <a:txBody>
                    <a:bodyPr/>
                    <a:lstStyle/>
                    <a:p>
                      <a:pPr marL="173038" indent="-173038" algn="l" rtl="0" eaLnBrk="1" fontAlgn="base" hangingPunct="1">
                        <a:spcBef>
                          <a:spcPct val="20000"/>
                        </a:spcBef>
                        <a:spcAft>
                          <a:spcPct val="0"/>
                        </a:spcAft>
                        <a:buClr>
                          <a:srgbClr val="317189"/>
                        </a:buClr>
                        <a:buSzPct val="65000"/>
                        <a:buFont typeface="Wingdings 3" pitchFamily="1" charset="2"/>
                        <a:buChar char="Æ"/>
                        <a:tabLst>
                          <a:tab pos="173038" algn="l"/>
                        </a:tabLst>
                      </a:pPr>
                      <a:r>
                        <a:rPr lang="en-GB" sz="1600" dirty="0">
                          <a:solidFill>
                            <a:schemeClr val="tx2"/>
                          </a:solidFill>
                          <a:latin typeface="Arial" panose="020B0604020202020204" pitchFamily="34" charset="0"/>
                          <a:ea typeface="+mn-ea"/>
                          <a:cs typeface="Arial" panose="020B0604020202020204" pitchFamily="34" charset="0"/>
                        </a:rPr>
                        <a:t>Traditional.</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GB" sz="1600" kern="1200" dirty="0">
                          <a:solidFill>
                            <a:schemeClr val="tx2"/>
                          </a:solidFill>
                          <a:latin typeface="Arial" panose="020B0604020202020204" pitchFamily="34" charset="0"/>
                          <a:ea typeface="+mn-ea"/>
                          <a:cs typeface="Arial" panose="020B0604020202020204" pitchFamily="34" charset="0"/>
                        </a:rPr>
                        <a:t>Like ‘top-down’ messages.</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GB" sz="1600" kern="1200" dirty="0">
                          <a:solidFill>
                            <a:schemeClr val="tx2"/>
                          </a:solidFill>
                          <a:latin typeface="Arial" panose="020B0604020202020204" pitchFamily="34" charset="0"/>
                          <a:ea typeface="+mn-ea"/>
                          <a:cs typeface="Arial" panose="020B0604020202020204" pitchFamily="34" charset="0"/>
                        </a:rPr>
                        <a:t>Naturally conservative and risk averse.</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US" sz="1600" kern="1200" dirty="0">
                          <a:solidFill>
                            <a:schemeClr val="tx2"/>
                          </a:solidFill>
                          <a:latin typeface="Arial" panose="020B0604020202020204" pitchFamily="34" charset="0"/>
                          <a:ea typeface="+mn-ea"/>
                          <a:cs typeface="Arial" panose="020B0604020202020204" pitchFamily="34" charset="0"/>
                        </a:rPr>
                        <a:t>Driven by unmet need for safety,</a:t>
                      </a:r>
                      <a:r>
                        <a:rPr lang="en-US" sz="1600" kern="1200" baseline="0" dirty="0">
                          <a:solidFill>
                            <a:schemeClr val="tx2"/>
                          </a:solidFill>
                          <a:latin typeface="Arial" panose="020B0604020202020204" pitchFamily="34" charset="0"/>
                          <a:ea typeface="+mn-ea"/>
                          <a:cs typeface="Arial" panose="020B0604020202020204" pitchFamily="34" charset="0"/>
                        </a:rPr>
                        <a:t> </a:t>
                      </a:r>
                      <a:r>
                        <a:rPr lang="en-US" sz="1600" kern="1200" dirty="0">
                          <a:solidFill>
                            <a:schemeClr val="tx2"/>
                          </a:solidFill>
                          <a:latin typeface="Arial" panose="020B0604020202020204" pitchFamily="34" charset="0"/>
                          <a:ea typeface="+mn-ea"/>
                          <a:cs typeface="Arial" panose="020B0604020202020204" pitchFamily="34" charset="0"/>
                        </a:rPr>
                        <a:t>identity, belonging.</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US" sz="1600" kern="1200" dirty="0">
                          <a:solidFill>
                            <a:schemeClr val="tx2"/>
                          </a:solidFill>
                          <a:latin typeface="Arial" panose="020B0604020202020204" pitchFamily="34" charset="0"/>
                          <a:ea typeface="+mn-ea"/>
                          <a:cs typeface="Arial" panose="020B0604020202020204" pitchFamily="34" charset="0"/>
                        </a:rPr>
                        <a:t>Wary of change – nostalgic about past.</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US" sz="1600" kern="1200" dirty="0">
                          <a:solidFill>
                            <a:schemeClr val="tx2"/>
                          </a:solidFill>
                          <a:latin typeface="Arial" panose="020B0604020202020204" pitchFamily="34" charset="0"/>
                          <a:ea typeface="+mn-ea"/>
                          <a:cs typeface="Arial" panose="020B0604020202020204" pitchFamily="34" charset="0"/>
                        </a:rPr>
                        <a:t>Low sense of ability to effect change.</a:t>
                      </a:r>
                    </a:p>
                  </a:txBody>
                  <a:tcPr marL="82296" marR="82296" marT="45719" marB="45719">
                    <a:solidFill>
                      <a:srgbClr val="F9C9DA"/>
                    </a:solidFill>
                  </a:tcPr>
                </a:tc>
                <a:tc>
                  <a:txBody>
                    <a:bodyPr/>
                    <a:lstStyle/>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GB" sz="1600" kern="1200" dirty="0">
                          <a:solidFill>
                            <a:schemeClr val="tx2"/>
                          </a:solidFill>
                          <a:latin typeface="Arial" panose="020B0604020202020204" pitchFamily="34" charset="0"/>
                          <a:ea typeface="+mn-ea"/>
                          <a:cs typeface="Arial" panose="020B0604020202020204" pitchFamily="34" charset="0"/>
                        </a:rPr>
                        <a:t>Guided by external influences (e.g. people, money, status, power).</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US" sz="1600" kern="1200" dirty="0">
                          <a:solidFill>
                            <a:schemeClr val="tx2"/>
                          </a:solidFill>
                          <a:latin typeface="Arial" panose="020B0604020202020204" pitchFamily="34" charset="0"/>
                          <a:ea typeface="+mn-ea"/>
                          <a:cs typeface="Arial" panose="020B0604020202020204" pitchFamily="34" charset="0"/>
                        </a:rPr>
                        <a:t>Status oriented – do things because they are cool / fashionable / clever.</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GB" sz="1600" kern="1200" dirty="0">
                          <a:solidFill>
                            <a:schemeClr val="tx2"/>
                          </a:solidFill>
                          <a:latin typeface="Arial" panose="020B0604020202020204" pitchFamily="34" charset="0"/>
                          <a:ea typeface="+mn-ea"/>
                          <a:cs typeface="Arial" panose="020B0604020202020204" pitchFamily="34" charset="0"/>
                        </a:rPr>
                        <a:t>Draw esteem from others.</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endParaRPr lang="en-GB" sz="1600" kern="1200" dirty="0">
                        <a:solidFill>
                          <a:schemeClr val="tx2"/>
                        </a:solidFill>
                        <a:latin typeface="Arial" panose="020B0604020202020204" pitchFamily="34" charset="0"/>
                        <a:ea typeface="+mn-ea"/>
                        <a:cs typeface="Arial" panose="020B0604020202020204" pitchFamily="34" charset="0"/>
                      </a:endParaRPr>
                    </a:p>
                  </a:txBody>
                  <a:tcPr marL="82296" marR="82296" marT="45719" marB="45719">
                    <a:solidFill>
                      <a:schemeClr val="accent4">
                        <a:lumMod val="40000"/>
                        <a:lumOff val="60000"/>
                      </a:schemeClr>
                    </a:solidFill>
                  </a:tcPr>
                </a:tc>
                <a:tc>
                  <a:txBody>
                    <a:bodyPr/>
                    <a:lstStyle/>
                    <a:p>
                      <a:pPr marL="173038" marR="0" indent="-173038" algn="l" defTabSz="914400" rtl="0" eaLnBrk="1" fontAlgn="base" latinLnBrk="0" hangingPunct="1">
                        <a:lnSpc>
                          <a:spcPct val="100000"/>
                        </a:lnSpc>
                        <a:spcBef>
                          <a:spcPct val="20000"/>
                        </a:spcBef>
                        <a:spcAft>
                          <a:spcPct val="0"/>
                        </a:spcAft>
                        <a:buClr>
                          <a:srgbClr val="317189"/>
                        </a:buClr>
                        <a:buSzPct val="65000"/>
                        <a:buFont typeface="Wingdings 3" pitchFamily="1" charset="2"/>
                        <a:buChar char="Æ"/>
                        <a:tabLst>
                          <a:tab pos="173038" algn="l"/>
                        </a:tabLst>
                        <a:defRPr/>
                      </a:pPr>
                      <a:r>
                        <a:rPr lang="en-GB" sz="1600" kern="1200" dirty="0">
                          <a:solidFill>
                            <a:schemeClr val="tx2"/>
                          </a:solidFill>
                          <a:latin typeface="Arial" panose="020B0604020202020204" pitchFamily="34" charset="0"/>
                          <a:ea typeface="+mn-ea"/>
                          <a:cs typeface="Arial" panose="020B0604020202020204" pitchFamily="34" charset="0"/>
                        </a:rPr>
                        <a:t>Guided by their own sense of ‘right’ &amp; ‘wrong’. This is deeply emotional and informs rational decisions. </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GB" sz="1600" kern="1200" dirty="0">
                          <a:solidFill>
                            <a:schemeClr val="tx2"/>
                          </a:solidFill>
                          <a:latin typeface="Arial" panose="020B0604020202020204" pitchFamily="34" charset="0"/>
                          <a:ea typeface="+mn-ea"/>
                          <a:cs typeface="Arial" panose="020B0604020202020204" pitchFamily="34" charset="0"/>
                        </a:rPr>
                        <a:t>Strong ‘Self-efficacy’. </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GB" sz="1600" kern="1200" dirty="0">
                          <a:solidFill>
                            <a:schemeClr val="tx2"/>
                          </a:solidFill>
                          <a:latin typeface="Arial" panose="020B0604020202020204" pitchFamily="34" charset="0"/>
                          <a:ea typeface="+mn-ea"/>
                          <a:cs typeface="Arial" panose="020B0604020202020204" pitchFamily="34" charset="0"/>
                        </a:rPr>
                        <a:t>Less worried about others’ perceptions of them.</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GB" sz="1600" kern="1200" dirty="0">
                          <a:solidFill>
                            <a:schemeClr val="tx2"/>
                          </a:solidFill>
                          <a:latin typeface="Arial" panose="020B0604020202020204" pitchFamily="34" charset="0"/>
                          <a:ea typeface="+mn-ea"/>
                          <a:cs typeface="Arial" panose="020B0604020202020204" pitchFamily="34" charset="0"/>
                        </a:rPr>
                        <a:t>More creative.</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GB" sz="1600" kern="1200" dirty="0">
                          <a:solidFill>
                            <a:schemeClr val="tx2"/>
                          </a:solidFill>
                          <a:latin typeface="Arial" panose="020B0604020202020204" pitchFamily="34" charset="0"/>
                          <a:ea typeface="+mn-ea"/>
                          <a:cs typeface="Arial" panose="020B0604020202020204" pitchFamily="34" charset="0"/>
                        </a:rPr>
                        <a:t>Most empatheti</a:t>
                      </a:r>
                      <a:r>
                        <a:rPr lang="en-GB" sz="1600" kern="1200" baseline="0" dirty="0">
                          <a:solidFill>
                            <a:schemeClr val="tx2"/>
                          </a:solidFill>
                          <a:latin typeface="Arial" panose="020B0604020202020204" pitchFamily="34" charset="0"/>
                          <a:ea typeface="+mn-ea"/>
                          <a:cs typeface="Arial" panose="020B0604020202020204" pitchFamily="34" charset="0"/>
                        </a:rPr>
                        <a:t>c.</a:t>
                      </a:r>
                    </a:p>
                  </a:txBody>
                  <a:tcPr marL="82296" marR="82296" marT="45719" marB="45719"/>
                </a:tc>
                <a:extLst>
                  <a:ext uri="{0D108BD9-81ED-4DB2-BD59-A6C34878D82A}">
                    <a16:rowId xmlns:a16="http://schemas.microsoft.com/office/drawing/2014/main" val="768515641"/>
                  </a:ext>
                </a:extLst>
              </a:tr>
              <a:tr h="2117558">
                <a:tc>
                  <a:txBody>
                    <a:bodyPr/>
                    <a:lstStyle/>
                    <a:p>
                      <a:pPr marL="0" indent="0" algn="ctr" defTabSz="914400" rtl="0" eaLnBrk="1" fontAlgn="base" latinLnBrk="0" hangingPunct="1">
                        <a:spcBef>
                          <a:spcPct val="20000"/>
                        </a:spcBef>
                        <a:spcAft>
                          <a:spcPct val="0"/>
                        </a:spcAft>
                        <a:buClr>
                          <a:srgbClr val="317189"/>
                        </a:buClr>
                        <a:buSzPct val="65000"/>
                        <a:buFont typeface="Wingdings 3" pitchFamily="1" charset="2"/>
                        <a:buNone/>
                        <a:tabLst>
                          <a:tab pos="173038" algn="l"/>
                        </a:tabLst>
                      </a:pPr>
                      <a:r>
                        <a:rPr lang="en-GB" sz="1600" kern="1200" baseline="0" dirty="0">
                          <a:solidFill>
                            <a:schemeClr val="tx2"/>
                          </a:solidFill>
                          <a:latin typeface="Arial" panose="020B0604020202020204" pitchFamily="34" charset="0"/>
                          <a:ea typeface="+mn-ea"/>
                          <a:cs typeface="Arial" panose="020B0604020202020204" pitchFamily="34" charset="0"/>
                        </a:rPr>
                        <a:t>Behaviour</a:t>
                      </a:r>
                    </a:p>
                  </a:txBody>
                  <a:tcPr marL="82296" marR="82296" marT="45719" marB="45719" vert="vert270" anchor="ctr">
                    <a:solidFill>
                      <a:schemeClr val="bg1"/>
                    </a:solidFill>
                  </a:tcPr>
                </a:tc>
                <a:tc>
                  <a:txBody>
                    <a:bodyPr/>
                    <a:lstStyle/>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GB" sz="1600" dirty="0">
                          <a:solidFill>
                            <a:schemeClr val="tx2"/>
                          </a:solidFill>
                          <a:latin typeface="Arial" panose="020B0604020202020204" pitchFamily="34" charset="0"/>
                          <a:cs typeface="Arial" panose="020B0604020202020204" pitchFamily="34" charset="0"/>
                        </a:rPr>
                        <a:t>‘</a:t>
                      </a:r>
                      <a:r>
                        <a:rPr lang="en-GB" sz="1600" kern="1200" dirty="0">
                          <a:solidFill>
                            <a:schemeClr val="tx2"/>
                          </a:solidFill>
                          <a:latin typeface="Arial" panose="020B0604020202020204" pitchFamily="34" charset="0"/>
                          <a:ea typeface="+mn-ea"/>
                          <a:cs typeface="Arial" panose="020B0604020202020204" pitchFamily="34" charset="0"/>
                        </a:rPr>
                        <a:t>Follow the crowd’.</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GB" sz="1600" kern="1200" dirty="0">
                          <a:solidFill>
                            <a:schemeClr val="tx2"/>
                          </a:solidFill>
                          <a:latin typeface="Arial" panose="020B0604020202020204" pitchFamily="34" charset="0"/>
                          <a:ea typeface="+mn-ea"/>
                          <a:cs typeface="Arial" panose="020B0604020202020204" pitchFamily="34" charset="0"/>
                        </a:rPr>
                        <a:t>Least empathy of the groups.</a:t>
                      </a:r>
                    </a:p>
                    <a:p>
                      <a:pPr marL="173038" marR="0" indent="-173038" algn="l" defTabSz="914400" rtl="0" eaLnBrk="1" fontAlgn="base" latinLnBrk="0" hangingPunct="1">
                        <a:lnSpc>
                          <a:spcPct val="100000"/>
                        </a:lnSpc>
                        <a:spcBef>
                          <a:spcPct val="20000"/>
                        </a:spcBef>
                        <a:spcAft>
                          <a:spcPct val="0"/>
                        </a:spcAft>
                        <a:buClr>
                          <a:srgbClr val="317189"/>
                        </a:buClr>
                        <a:buSzPct val="65000"/>
                        <a:buFont typeface="Wingdings 3" pitchFamily="1" charset="2"/>
                        <a:buChar char="Æ"/>
                        <a:tabLst>
                          <a:tab pos="173038" algn="l"/>
                        </a:tabLst>
                        <a:defRPr/>
                      </a:pPr>
                      <a:r>
                        <a:rPr lang="en-GB" sz="1600" kern="1200" dirty="0">
                          <a:solidFill>
                            <a:schemeClr val="tx2"/>
                          </a:solidFill>
                          <a:latin typeface="Arial" panose="020B0604020202020204" pitchFamily="34" charset="0"/>
                          <a:ea typeface="+mn-ea"/>
                          <a:cs typeface="Arial" panose="020B0604020202020204" pitchFamily="34" charset="0"/>
                        </a:rPr>
                        <a:t>More likely to get family (often extended family) to help out with some tasks.</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US" sz="1600" kern="1200" dirty="0">
                          <a:solidFill>
                            <a:schemeClr val="tx2"/>
                          </a:solidFill>
                          <a:latin typeface="Arial" panose="020B0604020202020204" pitchFamily="34" charset="0"/>
                          <a:ea typeface="+mn-ea"/>
                          <a:cs typeface="Arial" panose="020B0604020202020204" pitchFamily="34" charset="0"/>
                        </a:rPr>
                        <a:t>Can be inflamed by threats.</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US" sz="1600" kern="1200" dirty="0">
                          <a:solidFill>
                            <a:schemeClr val="tx2"/>
                          </a:solidFill>
                          <a:latin typeface="Arial" panose="020B0604020202020204" pitchFamily="34" charset="0"/>
                          <a:ea typeface="+mn-ea"/>
                          <a:cs typeface="Arial" panose="020B0604020202020204" pitchFamily="34" charset="0"/>
                        </a:rPr>
                        <a:t>Pessimistic about future</a:t>
                      </a:r>
                      <a:r>
                        <a:rPr lang="en-US" sz="1600" kern="1200" baseline="0" dirty="0">
                          <a:solidFill>
                            <a:schemeClr val="tx2"/>
                          </a:solidFill>
                          <a:latin typeface="Arial" panose="020B0604020202020204" pitchFamily="34" charset="0"/>
                          <a:ea typeface="+mn-ea"/>
                          <a:cs typeface="Arial" panose="020B0604020202020204" pitchFamily="34" charset="0"/>
                        </a:rPr>
                        <a:t>.</a:t>
                      </a:r>
                      <a:endParaRPr lang="en-GB" sz="1600" kern="1200" baseline="0" dirty="0">
                        <a:solidFill>
                          <a:schemeClr val="tx2"/>
                        </a:solidFill>
                        <a:latin typeface="Arial" panose="020B0604020202020204" pitchFamily="34" charset="0"/>
                        <a:ea typeface="+mn-ea"/>
                        <a:cs typeface="Arial" panose="020B0604020202020204" pitchFamily="34" charset="0"/>
                      </a:endParaRPr>
                    </a:p>
                  </a:txBody>
                  <a:tcPr marL="82296" marR="82296" marT="45719" marB="45719">
                    <a:solidFill>
                      <a:srgbClr val="F9C9DA"/>
                    </a:solidFill>
                  </a:tcPr>
                </a:tc>
                <a:tc>
                  <a:txBody>
                    <a:bodyPr/>
                    <a:lstStyle/>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GB" sz="1600" kern="1200" dirty="0">
                          <a:solidFill>
                            <a:schemeClr val="tx2"/>
                          </a:solidFill>
                          <a:latin typeface="Arial" panose="020B0604020202020204" pitchFamily="34" charset="0"/>
                          <a:ea typeface="+mn-ea"/>
                          <a:cs typeface="Arial" panose="020B0604020202020204" pitchFamily="34" charset="0"/>
                        </a:rPr>
                        <a:t>Smarter dressed.</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GB" sz="1600" kern="1200" dirty="0">
                          <a:solidFill>
                            <a:schemeClr val="tx2"/>
                          </a:solidFill>
                          <a:latin typeface="Arial" panose="020B0604020202020204" pitchFamily="34" charset="0"/>
                          <a:ea typeface="+mn-ea"/>
                          <a:cs typeface="Arial" panose="020B0604020202020204" pitchFamily="34" charset="0"/>
                        </a:rPr>
                        <a:t>“Don’t want to look stupid”.</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GB" sz="1600" kern="1200" dirty="0">
                          <a:solidFill>
                            <a:schemeClr val="tx2"/>
                          </a:solidFill>
                          <a:latin typeface="Arial" panose="020B0604020202020204" pitchFamily="34" charset="0"/>
                          <a:ea typeface="+mn-ea"/>
                          <a:cs typeface="Arial" panose="020B0604020202020204" pitchFamily="34" charset="0"/>
                        </a:rPr>
                        <a:t>“All about me- how does it affect me?”</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GB" sz="1600" kern="1200" dirty="0">
                          <a:solidFill>
                            <a:schemeClr val="tx2"/>
                          </a:solidFill>
                          <a:latin typeface="Arial" panose="020B0604020202020204" pitchFamily="34" charset="0"/>
                          <a:ea typeface="+mn-ea"/>
                          <a:cs typeface="Arial" panose="020B0604020202020204" pitchFamily="34" charset="0"/>
                        </a:rPr>
                        <a:t>Unlikely to come up with ideas.</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GB" sz="1600" kern="1200" dirty="0">
                          <a:solidFill>
                            <a:schemeClr val="tx2"/>
                          </a:solidFill>
                          <a:latin typeface="Arial" panose="020B0604020202020204" pitchFamily="34" charset="0"/>
                          <a:ea typeface="+mn-ea"/>
                          <a:cs typeface="Arial" panose="020B0604020202020204" pitchFamily="34" charset="0"/>
                        </a:rPr>
                        <a:t>“Keeping up with the Jones’”</a:t>
                      </a:r>
                    </a:p>
                  </a:txBody>
                  <a:tcPr marL="82296" marR="82296" marT="45719" marB="45719">
                    <a:solidFill>
                      <a:schemeClr val="accent4">
                        <a:lumMod val="40000"/>
                        <a:lumOff val="60000"/>
                      </a:schemeClr>
                    </a:solidFill>
                  </a:tcPr>
                </a:tc>
                <a:tc>
                  <a:txBody>
                    <a:bodyPr/>
                    <a:lstStyle/>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GB" sz="1600" kern="1200" dirty="0">
                          <a:solidFill>
                            <a:schemeClr val="tx2"/>
                          </a:solidFill>
                          <a:latin typeface="Arial" panose="020B0604020202020204" pitchFamily="34" charset="0"/>
                          <a:ea typeface="+mn-ea"/>
                          <a:cs typeface="Arial" panose="020B0604020202020204" pitchFamily="34" charset="0"/>
                        </a:rPr>
                        <a:t>More likely to volunteer.</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GB" sz="1600" kern="1200" dirty="0">
                          <a:solidFill>
                            <a:schemeClr val="tx2"/>
                          </a:solidFill>
                          <a:latin typeface="Arial" panose="020B0604020202020204" pitchFamily="34" charset="0"/>
                          <a:ea typeface="+mn-ea"/>
                          <a:cs typeface="Arial" panose="020B0604020202020204" pitchFamily="34" charset="0"/>
                        </a:rPr>
                        <a:t>‘If the rules don’t let me do it, change the rules’.</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GB" sz="1600" kern="1200" dirty="0">
                          <a:solidFill>
                            <a:schemeClr val="tx2"/>
                          </a:solidFill>
                          <a:latin typeface="Arial" panose="020B0604020202020204" pitchFamily="34" charset="0"/>
                          <a:ea typeface="+mn-ea"/>
                          <a:cs typeface="Arial" panose="020B0604020202020204" pitchFamily="34" charset="0"/>
                        </a:rPr>
                        <a:t>Issues that concern them are local / within control.</a:t>
                      </a:r>
                    </a:p>
                    <a:p>
                      <a:pPr marL="173038" indent="-173038" algn="l" defTabSz="914400" rtl="0" eaLnBrk="1" fontAlgn="base" latinLnBrk="0" hangingPunct="1">
                        <a:spcBef>
                          <a:spcPct val="20000"/>
                        </a:spcBef>
                        <a:spcAft>
                          <a:spcPct val="0"/>
                        </a:spcAft>
                        <a:buClr>
                          <a:srgbClr val="317189"/>
                        </a:buClr>
                        <a:buSzPct val="65000"/>
                        <a:buFont typeface="Wingdings 3" pitchFamily="1" charset="2"/>
                        <a:buChar char="Æ"/>
                        <a:tabLst>
                          <a:tab pos="173038" algn="l"/>
                        </a:tabLst>
                      </a:pPr>
                      <a:r>
                        <a:rPr lang="en-GB" sz="1600" kern="1200" dirty="0">
                          <a:solidFill>
                            <a:schemeClr val="tx2"/>
                          </a:solidFill>
                          <a:latin typeface="Arial" panose="020B0604020202020204" pitchFamily="34" charset="0"/>
                          <a:ea typeface="+mn-ea"/>
                          <a:cs typeface="Arial" panose="020B0604020202020204" pitchFamily="34" charset="0"/>
                        </a:rPr>
                        <a:t>Come up with ideas / solutions.</a:t>
                      </a:r>
                    </a:p>
                  </a:txBody>
                  <a:tcPr marL="82296" marR="82296" marT="45719" marB="45719"/>
                </a:tc>
                <a:extLst>
                  <a:ext uri="{0D108BD9-81ED-4DB2-BD59-A6C34878D82A}">
                    <a16:rowId xmlns:a16="http://schemas.microsoft.com/office/drawing/2014/main" val="10001"/>
                  </a:ext>
                </a:extLst>
              </a:tr>
            </a:tbl>
          </a:graphicData>
        </a:graphic>
      </p:graphicFrame>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l="8386" t="94043" r="75211" b="217"/>
          <a:stretch>
            <a:fillRect/>
          </a:stretch>
        </p:blipFill>
        <p:spPr bwMode="auto">
          <a:xfrm>
            <a:off x="96256" y="6418884"/>
            <a:ext cx="163353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704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09" name="Text Box 73"/>
          <p:cNvSpPr txBox="1">
            <a:spLocks noChangeArrowheads="1"/>
          </p:cNvSpPr>
          <p:nvPr/>
        </p:nvSpPr>
        <p:spPr bwMode="auto">
          <a:xfrm>
            <a:off x="5089525" y="549276"/>
            <a:ext cx="184150" cy="366713"/>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66"/>
              </a:solidFill>
              <a:effectLst/>
              <a:uLnTx/>
              <a:uFillTx/>
              <a:latin typeface="Calibri" panose="020F0502020204030204"/>
              <a:ea typeface="+mn-ea"/>
              <a:cs typeface="+mn-cs"/>
            </a:endParaRPr>
          </a:p>
        </p:txBody>
      </p:sp>
      <p:sp>
        <p:nvSpPr>
          <p:cNvPr id="2" name="Title 1"/>
          <p:cNvSpPr>
            <a:spLocks noGrp="1"/>
          </p:cNvSpPr>
          <p:nvPr>
            <p:ph type="title"/>
          </p:nvPr>
        </p:nvSpPr>
        <p:spPr>
          <a:xfrm>
            <a:off x="407773" y="290514"/>
            <a:ext cx="10080715" cy="625475"/>
          </a:xfrm>
        </p:spPr>
        <p:txBody>
          <a:bodyPr>
            <a:normAutofit/>
          </a:bodyPr>
          <a:lstStyle/>
          <a:p>
            <a:r>
              <a:rPr lang="en-GB" dirty="0"/>
              <a:t>The national breakdown of Value Modes</a:t>
            </a:r>
          </a:p>
        </p:txBody>
      </p:sp>
      <p:pic>
        <p:nvPicPr>
          <p:cNvPr id="78" name="Picture 10"/>
          <p:cNvPicPr>
            <a:picLocks noChangeAspect="1" noChangeArrowheads="1"/>
          </p:cNvPicPr>
          <p:nvPr/>
        </p:nvPicPr>
        <p:blipFill>
          <a:blip r:embed="rId3">
            <a:extLst>
              <a:ext uri="{28A0092B-C50C-407E-A947-70E740481C1C}">
                <a14:useLocalDpi xmlns:a14="http://schemas.microsoft.com/office/drawing/2010/main" val="0"/>
              </a:ext>
            </a:extLst>
          </a:blip>
          <a:srcRect l="8386" t="94043" r="75211" b="217"/>
          <a:stretch>
            <a:fillRect/>
          </a:stretch>
        </p:blipFill>
        <p:spPr bwMode="auto">
          <a:xfrm>
            <a:off x="407773" y="6264026"/>
            <a:ext cx="163353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4363" y="1168151"/>
            <a:ext cx="6913563"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551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857" y="200671"/>
            <a:ext cx="7772400" cy="648072"/>
          </a:xfrm>
        </p:spPr>
        <p:txBody>
          <a:bodyPr vert="horz" lIns="91440" tIns="45720" rIns="91440" bIns="45720" rtlCol="0" anchor="ctr">
            <a:normAutofit/>
          </a:bodyPr>
          <a:lstStyle/>
          <a:p>
            <a:pPr algn="l" eaLnBrk="0" fontAlgn="base" hangingPunct="0">
              <a:lnSpc>
                <a:spcPct val="95000"/>
              </a:lnSpc>
              <a:spcAft>
                <a:spcPct val="0"/>
              </a:spcAft>
            </a:pPr>
            <a:r>
              <a:rPr lang="en-GB" sz="3600" dirty="0">
                <a:solidFill>
                  <a:schemeClr val="tx2"/>
                </a:solidFill>
                <a:latin typeface="+mj-lt"/>
                <a:cs typeface="+mj-cs"/>
                <a:sym typeface="Symbol" panose="05050102010706020507" pitchFamily="18" charset="2"/>
              </a:rPr>
              <a:t>Value Mode Breakdown: Grade</a:t>
            </a:r>
          </a:p>
        </p:txBody>
      </p:sp>
      <p:graphicFrame>
        <p:nvGraphicFramePr>
          <p:cNvPr id="5" name="Chart 4"/>
          <p:cNvGraphicFramePr>
            <a:graphicFrameLocks/>
          </p:cNvGraphicFramePr>
          <p:nvPr>
            <p:extLst/>
          </p:nvPr>
        </p:nvGraphicFramePr>
        <p:xfrm>
          <a:off x="1522857" y="1221358"/>
          <a:ext cx="9474006" cy="52275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9484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Summing Up</a:t>
            </a:r>
          </a:p>
        </p:txBody>
      </p:sp>
      <p:sp>
        <p:nvSpPr>
          <p:cNvPr id="3" name="Content Placeholder 2"/>
          <p:cNvSpPr>
            <a:spLocks noGrp="1"/>
          </p:cNvSpPr>
          <p:nvPr>
            <p:ph idx="1"/>
          </p:nvPr>
        </p:nvSpPr>
        <p:spPr>
          <a:xfrm>
            <a:off x="589846" y="1228734"/>
            <a:ext cx="10855394" cy="4492442"/>
          </a:xfrm>
        </p:spPr>
        <p:txBody>
          <a:bodyPr/>
          <a:lstStyle/>
          <a:p>
            <a:pPr marL="457200" indent="-457200">
              <a:lnSpc>
                <a:spcPct val="100000"/>
              </a:lnSpc>
              <a:spcAft>
                <a:spcPts val="1200"/>
              </a:spcAft>
              <a:buFont typeface="Arial" panose="020B0604020202020204" pitchFamily="34" charset="0"/>
              <a:buChar char="•"/>
            </a:pPr>
            <a:r>
              <a:rPr lang="en-GB" sz="2600" dirty="0"/>
              <a:t>Technology is here, it’s exciting, and we should take advantage of it.</a:t>
            </a:r>
          </a:p>
          <a:p>
            <a:pPr marL="457200" indent="-457200">
              <a:lnSpc>
                <a:spcPct val="100000"/>
              </a:lnSpc>
              <a:spcAft>
                <a:spcPts val="1200"/>
              </a:spcAft>
              <a:buFont typeface="Arial" panose="020B0604020202020204" pitchFamily="34" charset="0"/>
              <a:buChar char="•"/>
            </a:pPr>
            <a:r>
              <a:rPr lang="en-GB" sz="2600" dirty="0"/>
              <a:t>It should be an integral part of our lives (work and social) – not an add-on.</a:t>
            </a:r>
          </a:p>
          <a:p>
            <a:pPr marL="457200" indent="-457200">
              <a:lnSpc>
                <a:spcPct val="100000"/>
              </a:lnSpc>
              <a:spcAft>
                <a:spcPts val="1200"/>
              </a:spcAft>
              <a:buFont typeface="Arial" panose="020B0604020202020204" pitchFamily="34" charset="0"/>
              <a:buChar char="•"/>
            </a:pPr>
            <a:r>
              <a:rPr lang="en-GB" sz="2600" dirty="0"/>
              <a:t>Technology offers a significant opportunity – both for improving outcomes and addressing the financial challenge.</a:t>
            </a:r>
          </a:p>
          <a:p>
            <a:pPr marL="457200" indent="-457200">
              <a:lnSpc>
                <a:spcPct val="100000"/>
              </a:lnSpc>
              <a:spcAft>
                <a:spcPts val="1200"/>
              </a:spcAft>
              <a:buFont typeface="Arial" panose="020B0604020202020204" pitchFamily="34" charset="0"/>
              <a:buChar char="•"/>
            </a:pPr>
            <a:r>
              <a:rPr lang="en-GB" sz="2600" dirty="0"/>
              <a:t>We need to take it seriously and catch up with the rest of the world.</a:t>
            </a:r>
          </a:p>
          <a:p>
            <a:pPr>
              <a:lnSpc>
                <a:spcPct val="100000"/>
              </a:lnSpc>
              <a:spcAft>
                <a:spcPts val="1200"/>
              </a:spcAft>
            </a:pPr>
            <a:r>
              <a:rPr lang="en-GB" sz="2600" dirty="0"/>
              <a:t>BUT </a:t>
            </a:r>
          </a:p>
          <a:p>
            <a:pPr marL="457200" indent="-457200">
              <a:lnSpc>
                <a:spcPct val="100000"/>
              </a:lnSpc>
              <a:spcAft>
                <a:spcPts val="1200"/>
              </a:spcAft>
              <a:buFont typeface="Arial" panose="020B0604020202020204" pitchFamily="34" charset="0"/>
              <a:buChar char="•"/>
            </a:pPr>
            <a:r>
              <a:rPr lang="en-GB" sz="2600" dirty="0"/>
              <a:t>Don’t underestimate the people challenge - it needs as much creativity, innovation and focus as the technology itself!</a:t>
            </a:r>
          </a:p>
          <a:p>
            <a:pPr marL="457200" indent="-457200">
              <a:lnSpc>
                <a:spcPct val="100000"/>
              </a:lnSpc>
              <a:spcAft>
                <a:spcPts val="1200"/>
              </a:spcAft>
              <a:buFont typeface="Arial" panose="020B0604020202020204" pitchFamily="34" charset="0"/>
              <a:buChar char="•"/>
            </a:pPr>
            <a:r>
              <a:rPr lang="en-GB" sz="2600" dirty="0"/>
              <a:t>Behavioural science should underpin the approach to change management.</a:t>
            </a:r>
          </a:p>
          <a:p>
            <a:pPr>
              <a:lnSpc>
                <a:spcPct val="100000"/>
              </a:lnSpc>
              <a:spcAft>
                <a:spcPts val="1200"/>
              </a:spcAft>
            </a:pPr>
            <a:endParaRPr lang="en-GB" sz="2600" dirty="0"/>
          </a:p>
          <a:p>
            <a:pPr>
              <a:lnSpc>
                <a:spcPct val="100000"/>
              </a:lnSpc>
              <a:spcAft>
                <a:spcPts val="1200"/>
              </a:spcAft>
            </a:pPr>
            <a:endParaRPr lang="en-GB" sz="2600" i="1" dirty="0"/>
          </a:p>
        </p:txBody>
      </p:sp>
    </p:spTree>
    <p:extLst>
      <p:ext uri="{BB962C8B-B14F-4D97-AF65-F5344CB8AC3E}">
        <p14:creationId xmlns:p14="http://schemas.microsoft.com/office/powerpoint/2010/main" val="646666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What’s in store for us?</a:t>
            </a:r>
          </a:p>
        </p:txBody>
      </p:sp>
      <p:sp>
        <p:nvSpPr>
          <p:cNvPr id="3" name="Content Placeholder 2"/>
          <p:cNvSpPr>
            <a:spLocks noGrp="1"/>
          </p:cNvSpPr>
          <p:nvPr>
            <p:ph idx="1"/>
          </p:nvPr>
        </p:nvSpPr>
        <p:spPr>
          <a:xfrm>
            <a:off x="663932" y="1360907"/>
            <a:ext cx="6877409" cy="4786313"/>
          </a:xfrm>
        </p:spPr>
        <p:txBody>
          <a:bodyPr/>
          <a:lstStyle/>
          <a:p>
            <a:r>
              <a:rPr lang="en-GB" sz="2400" dirty="0"/>
              <a:t>Survey on life in 2016 of 1,000 British young adults aged 18 to 34:</a:t>
            </a:r>
          </a:p>
          <a:p>
            <a:endParaRPr lang="en-GB" sz="2400" dirty="0"/>
          </a:p>
          <a:p>
            <a:pPr>
              <a:spcAft>
                <a:spcPts val="1200"/>
              </a:spcAft>
            </a:pPr>
            <a:r>
              <a:rPr lang="en-GB" sz="2400" dirty="0"/>
              <a:t>·   26% are willing to date a robot, but only if it looks like a real-life human </a:t>
            </a:r>
          </a:p>
          <a:p>
            <a:pPr>
              <a:spcAft>
                <a:spcPts val="1200"/>
              </a:spcAft>
            </a:pPr>
            <a:r>
              <a:rPr lang="en-GB" sz="2400" dirty="0"/>
              <a:t>·  50% using contactless bank cards would get a chip implant</a:t>
            </a:r>
          </a:p>
          <a:p>
            <a:pPr>
              <a:spcAft>
                <a:spcPts val="1200"/>
              </a:spcAft>
            </a:pPr>
            <a:r>
              <a:rPr lang="en-GB" sz="2400" dirty="0"/>
              <a:t>· But 62% would not swap real food for a pill</a:t>
            </a:r>
          </a:p>
          <a:p>
            <a:pPr>
              <a:spcAft>
                <a:spcPts val="1200"/>
              </a:spcAft>
            </a:pPr>
            <a:endParaRPr lang="en-GB" sz="2400" dirty="0"/>
          </a:p>
          <a:p>
            <a:pPr>
              <a:spcAft>
                <a:spcPts val="1200"/>
              </a:spcAft>
            </a:pPr>
            <a:endParaRPr lang="en-GB" sz="2400" dirty="0"/>
          </a:p>
          <a:p>
            <a:endParaRPr lang="en-GB" sz="2400" dirty="0"/>
          </a:p>
        </p:txBody>
      </p:sp>
      <p:pic>
        <p:nvPicPr>
          <p:cNvPr id="4" name="Picture 104" descr="PinkLady"/>
          <p:cNvPicPr>
            <a:picLocks noChangeAspect="1" noChangeArrowheads="1"/>
          </p:cNvPicPr>
          <p:nvPr/>
        </p:nvPicPr>
        <p:blipFill>
          <a:blip r:embed="rId3"/>
          <a:srcRect b="9323"/>
          <a:stretch>
            <a:fillRect/>
          </a:stretch>
        </p:blipFill>
        <p:spPr bwMode="auto">
          <a:xfrm>
            <a:off x="9884082" y="4042602"/>
            <a:ext cx="1943100" cy="1751012"/>
          </a:xfrm>
          <a:prstGeom prst="rect">
            <a:avLst/>
          </a:prstGeom>
          <a:noFill/>
          <a:ln w="9525">
            <a:noFill/>
            <a:miter lim="800000"/>
            <a:headEnd/>
            <a:tailEnd/>
          </a:ln>
        </p:spPr>
      </p:pic>
      <p:sp>
        <p:nvSpPr>
          <p:cNvPr id="5" name="AutoShape 103"/>
          <p:cNvSpPr>
            <a:spLocks noChangeArrowheads="1"/>
          </p:cNvSpPr>
          <p:nvPr/>
        </p:nvSpPr>
        <p:spPr bwMode="auto">
          <a:xfrm>
            <a:off x="8532136" y="1931607"/>
            <a:ext cx="2159000" cy="1438275"/>
          </a:xfrm>
          <a:prstGeom prst="wedgeEllipseCallout">
            <a:avLst>
              <a:gd name="adj1" fmla="val 34856"/>
              <a:gd name="adj2" fmla="val 91309"/>
            </a:avLst>
          </a:prstGeom>
          <a:solidFill>
            <a:schemeClr val="tx2"/>
          </a:solidFill>
          <a:ln w="9525" algn="ctr">
            <a:noFill/>
            <a:miter lim="800000"/>
            <a:headEnd/>
            <a:tailEnd/>
          </a:ln>
        </p:spPr>
        <p:txBody>
          <a:bodyPr tIns="108000" bIns="108000"/>
          <a:lstStyle/>
          <a:p>
            <a:pPr algn="ctr">
              <a:buClr>
                <a:srgbClr val="E0396E"/>
              </a:buClr>
              <a:buSzPct val="95000"/>
              <a:buFont typeface="Calibri" pitchFamily="34" charset="0"/>
              <a:buNone/>
            </a:pPr>
            <a:r>
              <a:rPr lang="en-GB" dirty="0">
                <a:solidFill>
                  <a:schemeClr val="bg1"/>
                </a:solidFill>
              </a:rPr>
              <a:t>“What does this mean for society?”</a:t>
            </a:r>
          </a:p>
        </p:txBody>
      </p:sp>
    </p:spTree>
    <p:extLst>
      <p:ext uri="{BB962C8B-B14F-4D97-AF65-F5344CB8AC3E}">
        <p14:creationId xmlns:p14="http://schemas.microsoft.com/office/powerpoint/2010/main" val="3948972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68" y="0"/>
            <a:ext cx="4157428" cy="1258888"/>
          </a:xfrm>
        </p:spPr>
        <p:txBody>
          <a:bodyPr/>
          <a:lstStyle/>
          <a:p>
            <a:r>
              <a:rPr lang="en-GB" sz="3600" dirty="0"/>
              <a:t>Contact</a:t>
            </a:r>
          </a:p>
        </p:txBody>
      </p:sp>
      <p:sp>
        <p:nvSpPr>
          <p:cNvPr id="3" name="Content Placeholder 2"/>
          <p:cNvSpPr>
            <a:spLocks noGrp="1"/>
          </p:cNvSpPr>
          <p:nvPr>
            <p:ph idx="1"/>
          </p:nvPr>
        </p:nvSpPr>
        <p:spPr>
          <a:xfrm>
            <a:off x="478368" y="1006899"/>
            <a:ext cx="4226703" cy="1910167"/>
          </a:xfrm>
        </p:spPr>
        <p:txBody>
          <a:bodyPr/>
          <a:lstStyle/>
          <a:p>
            <a:pPr>
              <a:lnSpc>
                <a:spcPct val="100000"/>
              </a:lnSpc>
              <a:spcAft>
                <a:spcPts val="600"/>
              </a:spcAft>
            </a:pPr>
            <a:r>
              <a:rPr lang="en-GB" sz="2400" dirty="0"/>
              <a:t>Martin Cresswell, CEO</a:t>
            </a:r>
          </a:p>
          <a:p>
            <a:pPr>
              <a:lnSpc>
                <a:spcPct val="100000"/>
              </a:lnSpc>
              <a:spcAft>
                <a:spcPts val="600"/>
              </a:spcAft>
            </a:pPr>
            <a:r>
              <a:rPr lang="en-GB" sz="2400" dirty="0"/>
              <a:t>e: </a:t>
            </a:r>
            <a:r>
              <a:rPr lang="en-GB" sz="2400" dirty="0">
                <a:hlinkClick r:id="rId2"/>
              </a:rPr>
              <a:t>mcresswell@impower.co.uk</a:t>
            </a:r>
            <a:r>
              <a:rPr lang="en-GB" sz="2400" dirty="0"/>
              <a:t> m:  07912 300 216</a:t>
            </a:r>
          </a:p>
          <a:p>
            <a:pPr>
              <a:lnSpc>
                <a:spcPct val="100000"/>
              </a:lnSpc>
              <a:spcAft>
                <a:spcPts val="600"/>
              </a:spcAft>
            </a:pPr>
            <a:r>
              <a:rPr lang="en-GB" sz="2400" dirty="0">
                <a:hlinkClick r:id="rId3"/>
              </a:rPr>
              <a:t>www.impower.co.uk</a:t>
            </a:r>
            <a:endParaRPr lang="en-GB" sz="2400" i="1" dirty="0"/>
          </a:p>
        </p:txBody>
      </p:sp>
      <p:sp>
        <p:nvSpPr>
          <p:cNvPr id="4" name="Title 1">
            <a:extLst>
              <a:ext uri="{FF2B5EF4-FFF2-40B4-BE49-F238E27FC236}">
                <a16:creationId xmlns:a16="http://schemas.microsoft.com/office/drawing/2014/main" id="{56088D66-DED1-4194-8762-5183AE5E0FD5}"/>
              </a:ext>
            </a:extLst>
          </p:cNvPr>
          <p:cNvSpPr txBox="1">
            <a:spLocks/>
          </p:cNvSpPr>
          <p:nvPr/>
        </p:nvSpPr>
        <p:spPr bwMode="auto">
          <a:xfrm>
            <a:off x="5883252" y="0"/>
            <a:ext cx="4157428" cy="1258888"/>
          </a:xfrm>
          <a:prstGeom prst="rect">
            <a:avLst/>
          </a:prstGeom>
          <a:noFill/>
          <a:ln w="9525">
            <a:noFill/>
            <a:miter lim="800000"/>
            <a:headEnd/>
            <a:tailEnd/>
          </a:ln>
        </p:spPr>
        <p:txBody>
          <a:bodyPr vert="horz" wrap="square" lIns="91440" tIns="432000" rIns="91440" bIns="45720" numCol="1" anchor="t" anchorCtr="0" compatLnSpc="1">
            <a:prstTxWarp prst="textNoShape">
              <a:avLst/>
            </a:prstTxWarp>
          </a:bodyPr>
          <a:lstStyle>
            <a:lvl1pPr algn="l" rtl="0" eaLnBrk="0" fontAlgn="base" hangingPunct="0">
              <a:lnSpc>
                <a:spcPct val="95000"/>
              </a:lnSpc>
              <a:spcBef>
                <a:spcPct val="0"/>
              </a:spcBef>
              <a:spcAft>
                <a:spcPct val="0"/>
              </a:spcAft>
              <a:defRPr sz="2600" baseline="0">
                <a:solidFill>
                  <a:schemeClr val="tx2"/>
                </a:solidFill>
                <a:latin typeface="+mj-lt"/>
                <a:ea typeface="+mj-ea"/>
                <a:cs typeface="+mj-cs"/>
                <a:sym typeface="Symbol" panose="05050102010706020507" pitchFamily="18" charset="2"/>
              </a:defRPr>
            </a:lvl1pPr>
            <a:lvl2pPr algn="l" rtl="0" eaLnBrk="0" fontAlgn="base" hangingPunct="0">
              <a:lnSpc>
                <a:spcPct val="95000"/>
              </a:lnSpc>
              <a:spcBef>
                <a:spcPct val="0"/>
              </a:spcBef>
              <a:spcAft>
                <a:spcPct val="0"/>
              </a:spcAft>
              <a:defRPr sz="2600">
                <a:solidFill>
                  <a:srgbClr val="E0396E"/>
                </a:solidFill>
                <a:latin typeface="Calibri" pitchFamily="34" charset="0"/>
                <a:cs typeface="Arial" charset="0"/>
              </a:defRPr>
            </a:lvl2pPr>
            <a:lvl3pPr algn="l" rtl="0" eaLnBrk="0" fontAlgn="base" hangingPunct="0">
              <a:lnSpc>
                <a:spcPct val="95000"/>
              </a:lnSpc>
              <a:spcBef>
                <a:spcPct val="0"/>
              </a:spcBef>
              <a:spcAft>
                <a:spcPct val="0"/>
              </a:spcAft>
              <a:defRPr sz="2600">
                <a:solidFill>
                  <a:srgbClr val="E0396E"/>
                </a:solidFill>
                <a:latin typeface="Calibri" pitchFamily="34" charset="0"/>
                <a:cs typeface="Arial" charset="0"/>
              </a:defRPr>
            </a:lvl3pPr>
            <a:lvl4pPr algn="l" rtl="0" eaLnBrk="0" fontAlgn="base" hangingPunct="0">
              <a:lnSpc>
                <a:spcPct val="95000"/>
              </a:lnSpc>
              <a:spcBef>
                <a:spcPct val="0"/>
              </a:spcBef>
              <a:spcAft>
                <a:spcPct val="0"/>
              </a:spcAft>
              <a:defRPr sz="2600">
                <a:solidFill>
                  <a:srgbClr val="E0396E"/>
                </a:solidFill>
                <a:latin typeface="Calibri" pitchFamily="34" charset="0"/>
                <a:cs typeface="Arial" charset="0"/>
              </a:defRPr>
            </a:lvl4pPr>
            <a:lvl5pPr algn="l" rtl="0" eaLnBrk="0" fontAlgn="base" hangingPunct="0">
              <a:lnSpc>
                <a:spcPct val="95000"/>
              </a:lnSpc>
              <a:spcBef>
                <a:spcPct val="0"/>
              </a:spcBef>
              <a:spcAft>
                <a:spcPct val="0"/>
              </a:spcAft>
              <a:defRPr sz="2600">
                <a:solidFill>
                  <a:srgbClr val="E0396E"/>
                </a:solidFill>
                <a:latin typeface="Calibri" pitchFamily="34" charset="0"/>
                <a:cs typeface="Arial" charset="0"/>
              </a:defRPr>
            </a:lvl5pPr>
            <a:lvl6pPr marL="457200" algn="l" rtl="0" fontAlgn="base">
              <a:lnSpc>
                <a:spcPct val="95000"/>
              </a:lnSpc>
              <a:spcBef>
                <a:spcPct val="0"/>
              </a:spcBef>
              <a:spcAft>
                <a:spcPct val="0"/>
              </a:spcAft>
              <a:defRPr sz="2600">
                <a:solidFill>
                  <a:srgbClr val="E0396E"/>
                </a:solidFill>
                <a:latin typeface="Calibri" pitchFamily="34" charset="0"/>
                <a:cs typeface="Arial" charset="0"/>
              </a:defRPr>
            </a:lvl6pPr>
            <a:lvl7pPr marL="914400" algn="l" rtl="0" fontAlgn="base">
              <a:lnSpc>
                <a:spcPct val="95000"/>
              </a:lnSpc>
              <a:spcBef>
                <a:spcPct val="0"/>
              </a:spcBef>
              <a:spcAft>
                <a:spcPct val="0"/>
              </a:spcAft>
              <a:defRPr sz="2600">
                <a:solidFill>
                  <a:srgbClr val="E0396E"/>
                </a:solidFill>
                <a:latin typeface="Calibri" pitchFamily="34" charset="0"/>
                <a:cs typeface="Arial" charset="0"/>
              </a:defRPr>
            </a:lvl7pPr>
            <a:lvl8pPr marL="1371600" algn="l" rtl="0" fontAlgn="base">
              <a:lnSpc>
                <a:spcPct val="95000"/>
              </a:lnSpc>
              <a:spcBef>
                <a:spcPct val="0"/>
              </a:spcBef>
              <a:spcAft>
                <a:spcPct val="0"/>
              </a:spcAft>
              <a:defRPr sz="2600">
                <a:solidFill>
                  <a:srgbClr val="E0396E"/>
                </a:solidFill>
                <a:latin typeface="Calibri" pitchFamily="34" charset="0"/>
                <a:cs typeface="Arial" charset="0"/>
              </a:defRPr>
            </a:lvl8pPr>
            <a:lvl9pPr marL="1828800" algn="l" rtl="0" fontAlgn="base">
              <a:lnSpc>
                <a:spcPct val="95000"/>
              </a:lnSpc>
              <a:spcBef>
                <a:spcPct val="0"/>
              </a:spcBef>
              <a:spcAft>
                <a:spcPct val="0"/>
              </a:spcAft>
              <a:defRPr sz="2600">
                <a:solidFill>
                  <a:srgbClr val="E0396E"/>
                </a:solidFill>
                <a:latin typeface="Calibri" pitchFamily="34" charset="0"/>
                <a:cs typeface="Arial" charset="0"/>
              </a:defRPr>
            </a:lvl9pPr>
          </a:lstStyle>
          <a:p>
            <a:r>
              <a:rPr lang="en-GB" sz="3600" kern="0" dirty="0"/>
              <a:t>References</a:t>
            </a:r>
          </a:p>
        </p:txBody>
      </p:sp>
      <p:sp>
        <p:nvSpPr>
          <p:cNvPr id="5" name="Content Placeholder 2">
            <a:extLst>
              <a:ext uri="{FF2B5EF4-FFF2-40B4-BE49-F238E27FC236}">
                <a16:creationId xmlns:a16="http://schemas.microsoft.com/office/drawing/2014/main" id="{35297DBE-9A18-4631-A055-2B6E021FA00E}"/>
              </a:ext>
            </a:extLst>
          </p:cNvPr>
          <p:cNvSpPr txBox="1">
            <a:spLocks/>
          </p:cNvSpPr>
          <p:nvPr/>
        </p:nvSpPr>
        <p:spPr bwMode="auto">
          <a:xfrm>
            <a:off x="5883252" y="1006899"/>
            <a:ext cx="5890437" cy="4535857"/>
          </a:xfrm>
          <a:prstGeom prst="rect">
            <a:avLst/>
          </a:prstGeom>
          <a:noFill/>
          <a:ln w="9525">
            <a:noFill/>
            <a:miter lim="800000"/>
            <a:headEnd/>
            <a:tailEnd/>
          </a:ln>
        </p:spPr>
        <p:txBody>
          <a:bodyPr vert="horz" wrap="square" lIns="91440" tIns="36000" rIns="91440" bIns="45720" numCol="1" anchor="t" anchorCtr="0" compatLnSpc="1">
            <a:prstTxWarp prst="textNoShape">
              <a:avLst/>
            </a:prstTxWarp>
          </a:bodyPr>
          <a:lstStyle>
            <a:lvl1pPr algn="l" rtl="0" eaLnBrk="0" fontAlgn="base" hangingPunct="0">
              <a:spcBef>
                <a:spcPct val="0"/>
              </a:spcBef>
              <a:spcAft>
                <a:spcPct val="0"/>
              </a:spcAft>
              <a:buClr>
                <a:srgbClr val="E0396E"/>
              </a:buClr>
              <a:buSzPct val="95000"/>
              <a:buFont typeface="Calibri" pitchFamily="34" charset="0"/>
              <a:defRPr sz="2000">
                <a:solidFill>
                  <a:schemeClr val="tx1"/>
                </a:solidFill>
                <a:latin typeface="+mn-lt"/>
                <a:ea typeface="+mn-ea"/>
                <a:cs typeface="+mn-cs"/>
              </a:defRPr>
            </a:lvl1pPr>
            <a:lvl2pPr marL="447675" indent="-268288" algn="l" rtl="0" eaLnBrk="0" fontAlgn="base" hangingPunct="0">
              <a:spcBef>
                <a:spcPct val="0"/>
              </a:spcBef>
              <a:spcAft>
                <a:spcPct val="0"/>
              </a:spcAft>
              <a:buClr>
                <a:srgbClr val="E0396E"/>
              </a:buClr>
              <a:buSzPct val="95000"/>
              <a:buFont typeface="Calibri" pitchFamily="34" charset="0"/>
              <a:buChar char="•"/>
              <a:defRPr sz="2000">
                <a:solidFill>
                  <a:schemeClr val="tx1"/>
                </a:solidFill>
                <a:latin typeface="+mn-lt"/>
                <a:cs typeface="+mn-cs"/>
              </a:defRPr>
            </a:lvl2pPr>
            <a:lvl3pPr marL="893763" indent="-266700" algn="l" rtl="0" eaLnBrk="0" fontAlgn="base" hangingPunct="0">
              <a:spcBef>
                <a:spcPct val="0"/>
              </a:spcBef>
              <a:spcAft>
                <a:spcPct val="0"/>
              </a:spcAft>
              <a:buClr>
                <a:srgbClr val="B4B4B4"/>
              </a:buClr>
              <a:buSzPct val="95000"/>
              <a:buChar char="•"/>
              <a:defRPr sz="1600">
                <a:solidFill>
                  <a:schemeClr val="tx1"/>
                </a:solidFill>
                <a:latin typeface="+mn-lt"/>
                <a:cs typeface="+mn-cs"/>
              </a:defRPr>
            </a:lvl3pPr>
            <a:lvl4pPr marL="1431925" indent="-268288" algn="l" rtl="0" eaLnBrk="0" fontAlgn="base" hangingPunct="0">
              <a:spcBef>
                <a:spcPct val="0"/>
              </a:spcBef>
              <a:spcAft>
                <a:spcPct val="0"/>
              </a:spcAft>
              <a:buChar char="–"/>
              <a:defRPr sz="1600">
                <a:solidFill>
                  <a:schemeClr val="tx1"/>
                </a:solidFill>
                <a:latin typeface="+mn-lt"/>
                <a:cs typeface="+mn-cs"/>
              </a:defRPr>
            </a:lvl4pPr>
            <a:lvl5pPr marL="1978025" indent="-277813" algn="l" rtl="0" eaLnBrk="0" fontAlgn="base" hangingPunct="0">
              <a:spcBef>
                <a:spcPct val="0"/>
              </a:spcBef>
              <a:spcAft>
                <a:spcPct val="0"/>
              </a:spcAft>
              <a:buChar char="»"/>
              <a:defRPr sz="1600">
                <a:solidFill>
                  <a:schemeClr val="tx1"/>
                </a:solidFill>
                <a:latin typeface="+mn-lt"/>
                <a:cs typeface="+mn-cs"/>
              </a:defRPr>
            </a:lvl5pPr>
            <a:lvl6pPr marL="2435225" indent="-277813" algn="l" rtl="0" fontAlgn="base">
              <a:spcBef>
                <a:spcPct val="0"/>
              </a:spcBef>
              <a:spcAft>
                <a:spcPct val="0"/>
              </a:spcAft>
              <a:buChar char="»"/>
              <a:defRPr sz="1600">
                <a:solidFill>
                  <a:schemeClr val="tx1"/>
                </a:solidFill>
                <a:latin typeface="+mn-lt"/>
                <a:cs typeface="+mn-cs"/>
              </a:defRPr>
            </a:lvl6pPr>
            <a:lvl7pPr marL="2892425" indent="-277813" algn="l" rtl="0" fontAlgn="base">
              <a:spcBef>
                <a:spcPct val="0"/>
              </a:spcBef>
              <a:spcAft>
                <a:spcPct val="0"/>
              </a:spcAft>
              <a:buChar char="»"/>
              <a:defRPr sz="1600">
                <a:solidFill>
                  <a:schemeClr val="tx1"/>
                </a:solidFill>
                <a:latin typeface="+mn-lt"/>
                <a:cs typeface="+mn-cs"/>
              </a:defRPr>
            </a:lvl7pPr>
            <a:lvl8pPr marL="3349625" indent="-277813" algn="l" rtl="0" fontAlgn="base">
              <a:spcBef>
                <a:spcPct val="0"/>
              </a:spcBef>
              <a:spcAft>
                <a:spcPct val="0"/>
              </a:spcAft>
              <a:buChar char="»"/>
              <a:defRPr sz="1600">
                <a:solidFill>
                  <a:schemeClr val="tx1"/>
                </a:solidFill>
                <a:latin typeface="+mn-lt"/>
                <a:cs typeface="+mn-cs"/>
              </a:defRPr>
            </a:lvl8pPr>
            <a:lvl9pPr marL="3806825" indent="-277813" algn="l" rtl="0" fontAlgn="base">
              <a:spcBef>
                <a:spcPct val="0"/>
              </a:spcBef>
              <a:spcAft>
                <a:spcPct val="0"/>
              </a:spcAft>
              <a:buChar char="»"/>
              <a:defRPr sz="1600">
                <a:solidFill>
                  <a:schemeClr val="tx1"/>
                </a:solidFill>
                <a:latin typeface="+mn-lt"/>
                <a:cs typeface="+mn-cs"/>
              </a:defRPr>
            </a:lvl9pPr>
          </a:lstStyle>
          <a:p>
            <a:pPr>
              <a:spcAft>
                <a:spcPts val="600"/>
              </a:spcAft>
            </a:pPr>
            <a:r>
              <a:rPr lang="en-GB" kern="0" dirty="0"/>
              <a:t>Why Projects Fail</a:t>
            </a:r>
          </a:p>
          <a:p>
            <a:pPr>
              <a:spcAft>
                <a:spcPts val="600"/>
              </a:spcAft>
            </a:pPr>
            <a:r>
              <a:rPr lang="en-GB" kern="0" dirty="0">
                <a:hlinkClick r:id="rId4"/>
              </a:rPr>
              <a:t>http://calleam.com/WTPF/?page_id=2338</a:t>
            </a:r>
            <a:r>
              <a:rPr lang="en-GB" kern="0" dirty="0"/>
              <a:t> </a:t>
            </a:r>
          </a:p>
          <a:p>
            <a:pPr>
              <a:spcAft>
                <a:spcPts val="600"/>
              </a:spcAft>
            </a:pPr>
            <a:endParaRPr lang="en-GB" kern="0" dirty="0"/>
          </a:p>
          <a:p>
            <a:pPr>
              <a:spcAft>
                <a:spcPts val="600"/>
              </a:spcAft>
            </a:pPr>
            <a:r>
              <a:rPr lang="en-GB" kern="0" dirty="0"/>
              <a:t>Uncanny Valley Examples</a:t>
            </a:r>
          </a:p>
          <a:p>
            <a:pPr>
              <a:spcAft>
                <a:spcPts val="600"/>
              </a:spcAft>
            </a:pPr>
            <a:r>
              <a:rPr lang="en-GB" kern="0" dirty="0">
                <a:hlinkClick r:id="rId5"/>
              </a:rPr>
              <a:t>https://www.strangerdimensions.com/2013/11/25/10-creepy-examples-uncanny-valley/</a:t>
            </a:r>
            <a:r>
              <a:rPr lang="en-GB" kern="0" dirty="0"/>
              <a:t> </a:t>
            </a:r>
          </a:p>
          <a:p>
            <a:pPr>
              <a:spcAft>
                <a:spcPts val="600"/>
              </a:spcAft>
            </a:pPr>
            <a:endParaRPr lang="en-GB" kern="0" dirty="0"/>
          </a:p>
          <a:p>
            <a:pPr>
              <a:spcAft>
                <a:spcPts val="600"/>
              </a:spcAft>
            </a:pPr>
            <a:r>
              <a:rPr lang="en-GB" kern="0" dirty="0"/>
              <a:t>Values Modes</a:t>
            </a:r>
          </a:p>
          <a:p>
            <a:pPr>
              <a:spcAft>
                <a:spcPts val="600"/>
              </a:spcAft>
            </a:pPr>
            <a:r>
              <a:rPr lang="en-GB" kern="0" dirty="0">
                <a:hlinkClick r:id="rId6"/>
              </a:rPr>
              <a:t>http://www.cultdyn.co.uk/valuesmodes.html</a:t>
            </a:r>
            <a:r>
              <a:rPr lang="en-GB" kern="0" dirty="0"/>
              <a:t> </a:t>
            </a:r>
          </a:p>
          <a:p>
            <a:pPr>
              <a:spcAft>
                <a:spcPts val="600"/>
              </a:spcAft>
            </a:pPr>
            <a:endParaRPr lang="en-GB" kern="0" dirty="0"/>
          </a:p>
          <a:p>
            <a:pPr>
              <a:spcAft>
                <a:spcPts val="600"/>
              </a:spcAft>
            </a:pPr>
            <a:r>
              <a:rPr lang="en-GB" kern="0" dirty="0"/>
              <a:t>MINDSPACE</a:t>
            </a:r>
          </a:p>
          <a:p>
            <a:pPr>
              <a:spcAft>
                <a:spcPts val="600"/>
              </a:spcAft>
            </a:pPr>
            <a:r>
              <a:rPr lang="en-GB" kern="0" dirty="0">
                <a:hlinkClick r:id="rId7"/>
              </a:rPr>
              <a:t>https://www.instituteforgovernment.org.uk/sites/default/files/publications/MINDSPACE.pdf</a:t>
            </a:r>
            <a:r>
              <a:rPr lang="en-GB" kern="0" dirty="0"/>
              <a:t> </a:t>
            </a:r>
          </a:p>
          <a:p>
            <a:pPr>
              <a:spcAft>
                <a:spcPts val="600"/>
              </a:spcAft>
            </a:pPr>
            <a:endParaRPr lang="en-GB" sz="1800" kern="0" dirty="0"/>
          </a:p>
        </p:txBody>
      </p:sp>
    </p:spTree>
    <p:extLst>
      <p:ext uri="{BB962C8B-B14F-4D97-AF65-F5344CB8AC3E}">
        <p14:creationId xmlns:p14="http://schemas.microsoft.com/office/powerpoint/2010/main" val="130008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What’s in store for us?</a:t>
            </a:r>
          </a:p>
        </p:txBody>
      </p:sp>
      <p:sp>
        <p:nvSpPr>
          <p:cNvPr id="3" name="Content Placeholder 2"/>
          <p:cNvSpPr>
            <a:spLocks noGrp="1"/>
          </p:cNvSpPr>
          <p:nvPr>
            <p:ph idx="1"/>
          </p:nvPr>
        </p:nvSpPr>
        <p:spPr>
          <a:xfrm>
            <a:off x="478368" y="1103491"/>
            <a:ext cx="7672574" cy="1865852"/>
          </a:xfrm>
        </p:spPr>
        <p:txBody>
          <a:bodyPr/>
          <a:lstStyle/>
          <a:p>
            <a:pPr marL="342900" indent="-342900">
              <a:buFont typeface="Arial" panose="020B0604020202020204" pitchFamily="34" charset="0"/>
              <a:buChar char="•"/>
            </a:pPr>
            <a:r>
              <a:rPr lang="en-GB" sz="2400" dirty="0"/>
              <a:t>Reform think tank says Robots could replace 250,000 public sector workers</a:t>
            </a:r>
            <a:r>
              <a:rPr lang="en-GB" dirty="0"/>
              <a:t> </a:t>
            </a:r>
            <a:r>
              <a:rPr lang="en-GB" sz="1000" i="1" dirty="0"/>
              <a:t>(Source: Guardian 06/02/17) </a:t>
            </a:r>
          </a:p>
          <a:p>
            <a:endParaRPr lang="en-GB" sz="1000" i="1" dirty="0"/>
          </a:p>
          <a:p>
            <a:pPr marL="342900" indent="-342900">
              <a:buFont typeface="Arial" panose="020B0604020202020204" pitchFamily="34" charset="0"/>
              <a:buChar char="•"/>
            </a:pPr>
            <a:r>
              <a:rPr lang="en-GB" sz="2400" dirty="0"/>
              <a:t>Oxford Martin programme on technology and employment – 35% of jobs at risk through automation </a:t>
            </a:r>
          </a:p>
          <a:p>
            <a:endParaRPr lang="en-GB" dirty="0"/>
          </a:p>
          <a:p>
            <a:endParaRPr lang="en-GB" dirty="0"/>
          </a:p>
          <a:p>
            <a:endParaRPr lang="en-GB" dirty="0"/>
          </a:p>
          <a:p>
            <a:endParaRPr lang="en-GB" dirty="0"/>
          </a:p>
        </p:txBody>
      </p:sp>
      <p:pic>
        <p:nvPicPr>
          <p:cNvPr id="4" name="Picture 104" descr="PinkLady"/>
          <p:cNvPicPr>
            <a:picLocks noChangeAspect="1" noChangeArrowheads="1"/>
          </p:cNvPicPr>
          <p:nvPr/>
        </p:nvPicPr>
        <p:blipFill>
          <a:blip r:embed="rId3"/>
          <a:srcRect b="9323"/>
          <a:stretch>
            <a:fillRect/>
          </a:stretch>
        </p:blipFill>
        <p:spPr bwMode="auto">
          <a:xfrm>
            <a:off x="9973381" y="4138791"/>
            <a:ext cx="1943100" cy="1751012"/>
          </a:xfrm>
          <a:prstGeom prst="rect">
            <a:avLst/>
          </a:prstGeom>
          <a:noFill/>
          <a:ln w="9525">
            <a:noFill/>
            <a:miter lim="800000"/>
            <a:headEnd/>
            <a:tailEnd/>
          </a:ln>
        </p:spPr>
      </p:pic>
      <p:sp>
        <p:nvSpPr>
          <p:cNvPr id="5" name="AutoShape 103"/>
          <p:cNvSpPr>
            <a:spLocks noChangeArrowheads="1"/>
          </p:cNvSpPr>
          <p:nvPr/>
        </p:nvSpPr>
        <p:spPr bwMode="auto">
          <a:xfrm>
            <a:off x="8541968" y="1864774"/>
            <a:ext cx="2159000" cy="1438275"/>
          </a:xfrm>
          <a:prstGeom prst="wedgeEllipseCallout">
            <a:avLst>
              <a:gd name="adj1" fmla="val 39410"/>
              <a:gd name="adj2" fmla="val 113868"/>
            </a:avLst>
          </a:prstGeom>
          <a:solidFill>
            <a:schemeClr val="tx2"/>
          </a:solidFill>
          <a:ln w="9525" algn="ctr">
            <a:noFill/>
            <a:miter lim="800000"/>
            <a:headEnd/>
            <a:tailEnd/>
          </a:ln>
        </p:spPr>
        <p:txBody>
          <a:bodyPr tIns="108000" bIns="108000"/>
          <a:lstStyle/>
          <a:p>
            <a:pPr algn="ctr">
              <a:buClr>
                <a:srgbClr val="E0396E"/>
              </a:buClr>
              <a:buSzPct val="95000"/>
              <a:buFont typeface="Calibri" pitchFamily="34" charset="0"/>
              <a:buNone/>
            </a:pPr>
            <a:r>
              <a:rPr lang="en-GB" dirty="0">
                <a:solidFill>
                  <a:schemeClr val="bg1"/>
                </a:solidFill>
              </a:rPr>
              <a:t>“What does it mean for you?”</a:t>
            </a:r>
          </a:p>
        </p:txBody>
      </p:sp>
      <p:pic>
        <p:nvPicPr>
          <p:cNvPr id="6" name="Picture 5"/>
          <p:cNvPicPr>
            <a:picLocks noChangeAspect="1"/>
          </p:cNvPicPr>
          <p:nvPr/>
        </p:nvPicPr>
        <p:blipFill>
          <a:blip r:embed="rId4"/>
          <a:stretch>
            <a:fillRect/>
          </a:stretch>
        </p:blipFill>
        <p:spPr>
          <a:xfrm>
            <a:off x="926421" y="3060239"/>
            <a:ext cx="6550453" cy="2455938"/>
          </a:xfrm>
          <a:prstGeom prst="rect">
            <a:avLst/>
          </a:prstGeom>
        </p:spPr>
      </p:pic>
    </p:spTree>
    <p:extLst>
      <p:ext uri="{BB962C8B-B14F-4D97-AF65-F5344CB8AC3E}">
        <p14:creationId xmlns:p14="http://schemas.microsoft.com/office/powerpoint/2010/main" val="1976426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3642" t="5183" r="31053" b="-3"/>
          <a:stretch/>
        </p:blipFill>
        <p:spPr>
          <a:xfrm>
            <a:off x="8800601" y="3408028"/>
            <a:ext cx="2302308" cy="2619098"/>
          </a:xfrm>
          <a:prstGeom prst="rect">
            <a:avLst/>
          </a:prstGeom>
        </p:spPr>
      </p:pic>
      <p:pic>
        <p:nvPicPr>
          <p:cNvPr id="5"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l="14565" t="1849" r="11059"/>
          <a:stretch/>
        </p:blipFill>
        <p:spPr>
          <a:xfrm>
            <a:off x="6335368" y="3408028"/>
            <a:ext cx="2320600" cy="2619098"/>
          </a:xfrm>
          <a:prstGeom prst="rect">
            <a:avLst/>
          </a:prstGeom>
        </p:spPr>
      </p:pic>
      <p:pic>
        <p:nvPicPr>
          <p:cNvPr id="12" name="Content Placeholder 5"/>
          <p:cNvPicPr>
            <a:picLocks noChangeAspect="1"/>
          </p:cNvPicPr>
          <p:nvPr/>
        </p:nvPicPr>
        <p:blipFill rotWithShape="1">
          <a:blip r:embed="rId5" cstate="print">
            <a:extLst>
              <a:ext uri="{28A0092B-C50C-407E-A947-70E740481C1C}">
                <a14:useLocalDpi xmlns:a14="http://schemas.microsoft.com/office/drawing/2010/main" val="0"/>
              </a:ext>
            </a:extLst>
          </a:blip>
          <a:srcRect l="25844" r="15631" b="2"/>
          <a:stretch/>
        </p:blipFill>
        <p:spPr bwMode="auto">
          <a:xfrm>
            <a:off x="8800601" y="510256"/>
            <a:ext cx="2267102" cy="2637619"/>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ChangeAspect="1"/>
          </p:cNvPicPr>
          <p:nvPr/>
        </p:nvPicPr>
        <p:blipFill rotWithShape="1">
          <a:blip r:embed="rId6">
            <a:extLst>
              <a:ext uri="{28A0092B-C50C-407E-A947-70E740481C1C}">
                <a14:useLocalDpi xmlns:a14="http://schemas.microsoft.com/office/drawing/2010/main" val="0"/>
              </a:ext>
            </a:extLst>
          </a:blip>
          <a:srcRect l="44964" r="1552" b="-2"/>
          <a:stretch/>
        </p:blipFill>
        <p:spPr>
          <a:xfrm>
            <a:off x="6335368" y="510256"/>
            <a:ext cx="2320600" cy="2707677"/>
          </a:xfrm>
          <a:prstGeom prst="rect">
            <a:avLst/>
          </a:prstGeom>
        </p:spPr>
      </p:pic>
      <p:sp>
        <p:nvSpPr>
          <p:cNvPr id="2" name="Title 1"/>
          <p:cNvSpPr>
            <a:spLocks noGrp="1"/>
          </p:cNvSpPr>
          <p:nvPr>
            <p:ph type="title"/>
          </p:nvPr>
        </p:nvSpPr>
        <p:spPr>
          <a:xfrm>
            <a:off x="2302670" y="1525431"/>
            <a:ext cx="3450431" cy="867422"/>
          </a:xfrm>
        </p:spPr>
        <p:txBody>
          <a:bodyPr>
            <a:normAutofit fontScale="90000"/>
          </a:bodyPr>
          <a:lstStyle/>
          <a:p>
            <a:r>
              <a:rPr lang="en-GB" sz="3000" dirty="0">
                <a:solidFill>
                  <a:schemeClr val="bg1"/>
                </a:solidFill>
              </a:rPr>
              <a:t>The future is here!</a:t>
            </a:r>
          </a:p>
        </p:txBody>
      </p:sp>
      <p:sp>
        <p:nvSpPr>
          <p:cNvPr id="9" name="Content Placeholder 8"/>
          <p:cNvSpPr>
            <a:spLocks noGrp="1"/>
          </p:cNvSpPr>
          <p:nvPr>
            <p:ph idx="1"/>
          </p:nvPr>
        </p:nvSpPr>
        <p:spPr>
          <a:xfrm>
            <a:off x="738243" y="510256"/>
            <a:ext cx="5351614" cy="2757557"/>
          </a:xfrm>
          <a:solidFill>
            <a:schemeClr val="accent4"/>
          </a:solidFill>
        </p:spPr>
        <p:txBody>
          <a:bodyPr>
            <a:normAutofit/>
          </a:bodyPr>
          <a:lstStyle/>
          <a:p>
            <a:pPr>
              <a:buClr>
                <a:srgbClr val="6F5B3B"/>
              </a:buClr>
            </a:pPr>
            <a:r>
              <a:rPr lang="en-US" sz="3600" b="1" dirty="0">
                <a:solidFill>
                  <a:schemeClr val="bg1"/>
                </a:solidFill>
              </a:rPr>
              <a:t>The future is already here!</a:t>
            </a:r>
          </a:p>
          <a:p>
            <a:pPr>
              <a:buClr>
                <a:srgbClr val="6F5B3B"/>
              </a:buClr>
            </a:pPr>
            <a:endParaRPr lang="en-US" sz="2400" b="1" dirty="0">
              <a:solidFill>
                <a:schemeClr val="bg1"/>
              </a:solidFill>
            </a:endParaRPr>
          </a:p>
          <a:p>
            <a:pPr marL="285750" indent="-285750">
              <a:buClr>
                <a:srgbClr val="6F5B3B"/>
              </a:buClr>
              <a:buFont typeface="Arial" panose="020B0604020202020204" pitchFamily="34" charset="0"/>
              <a:buChar char="•"/>
            </a:pPr>
            <a:r>
              <a:rPr lang="en-US" dirty="0">
                <a:solidFill>
                  <a:schemeClr val="bg1"/>
                </a:solidFill>
              </a:rPr>
              <a:t>Robotic trials for health and social care in Europe and Asia</a:t>
            </a:r>
          </a:p>
          <a:p>
            <a:pPr marL="285750" indent="-285750">
              <a:buClr>
                <a:srgbClr val="6F5B3B"/>
              </a:buClr>
              <a:buFont typeface="Arial" panose="020B0604020202020204" pitchFamily="34" charset="0"/>
              <a:buChar char="•"/>
            </a:pPr>
            <a:r>
              <a:rPr lang="en-US" dirty="0">
                <a:solidFill>
                  <a:schemeClr val="bg1"/>
                </a:solidFill>
              </a:rPr>
              <a:t>UK is behind curve </a:t>
            </a:r>
          </a:p>
          <a:p>
            <a:pPr marL="285750" indent="-285750">
              <a:buClr>
                <a:srgbClr val="6F5B3B"/>
              </a:buClr>
              <a:buFont typeface="Arial" panose="020B0604020202020204" pitchFamily="34" charset="0"/>
              <a:buChar char="•"/>
            </a:pPr>
            <a:r>
              <a:rPr lang="en-US" dirty="0">
                <a:solidFill>
                  <a:schemeClr val="bg1"/>
                </a:solidFill>
              </a:rPr>
              <a:t>Integral to demand management</a:t>
            </a:r>
          </a:p>
          <a:p>
            <a:pPr marL="285750" indent="-285750">
              <a:buClr>
                <a:srgbClr val="6F5B3B"/>
              </a:buClr>
              <a:buFont typeface="Arial" panose="020B0604020202020204" pitchFamily="34" charset="0"/>
              <a:buChar char="•"/>
            </a:pPr>
            <a:r>
              <a:rPr lang="en-US" dirty="0">
                <a:solidFill>
                  <a:schemeClr val="bg1"/>
                </a:solidFill>
              </a:rPr>
              <a:t>Digital &amp; artificial Intelligence</a:t>
            </a:r>
          </a:p>
        </p:txBody>
      </p:sp>
      <p:pic>
        <p:nvPicPr>
          <p:cNvPr id="15"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243" y="3408028"/>
            <a:ext cx="5351614" cy="2569753"/>
          </a:xfrm>
          <a:prstGeom prst="rect">
            <a:avLst/>
          </a:prstGeom>
        </p:spPr>
      </p:pic>
    </p:spTree>
    <p:extLst>
      <p:ext uri="{BB962C8B-B14F-4D97-AF65-F5344CB8AC3E}">
        <p14:creationId xmlns:p14="http://schemas.microsoft.com/office/powerpoint/2010/main" val="132324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952715" y="1097693"/>
            <a:ext cx="10231395" cy="4786313"/>
          </a:xfrm>
        </p:spPr>
        <p:txBody>
          <a:bodyPr/>
          <a:lstStyle/>
          <a:p>
            <a:pPr marL="342900" indent="-342900">
              <a:lnSpc>
                <a:spcPct val="150000"/>
              </a:lnSpc>
              <a:buFont typeface="Arial" panose="020B0604020202020204" pitchFamily="34" charset="0"/>
              <a:buChar char="•"/>
            </a:pPr>
            <a:r>
              <a:rPr lang="en-GB" sz="2200" dirty="0"/>
              <a:t>ASC funding is in “crisis” - revenue funding also close to breaking point</a:t>
            </a:r>
          </a:p>
          <a:p>
            <a:pPr marL="342900" indent="-342900">
              <a:lnSpc>
                <a:spcPct val="150000"/>
              </a:lnSpc>
              <a:buFont typeface="Arial" panose="020B0604020202020204" pitchFamily="34" charset="0"/>
              <a:buChar char="•"/>
            </a:pPr>
            <a:r>
              <a:rPr lang="en-GB" sz="2200" dirty="0"/>
              <a:t>Domiciliary care staff (and the market) under increasing pressure</a:t>
            </a:r>
          </a:p>
          <a:p>
            <a:pPr marL="342900" indent="-342900">
              <a:lnSpc>
                <a:spcPct val="150000"/>
              </a:lnSpc>
              <a:buFont typeface="Arial" panose="020B0604020202020204" pitchFamily="34" charset="0"/>
              <a:buChar char="•"/>
            </a:pPr>
            <a:r>
              <a:rPr lang="en-GB" sz="2200" dirty="0"/>
              <a:t>Short visits deemed unacceptable</a:t>
            </a:r>
          </a:p>
          <a:p>
            <a:pPr marL="342900" indent="-342900">
              <a:lnSpc>
                <a:spcPct val="150000"/>
              </a:lnSpc>
              <a:buFont typeface="Arial" panose="020B0604020202020204" pitchFamily="34" charset="0"/>
              <a:buChar char="•"/>
            </a:pPr>
            <a:r>
              <a:rPr lang="en-GB" sz="2200" dirty="0"/>
              <a:t>Delayed transfers of care from hospital</a:t>
            </a:r>
          </a:p>
          <a:p>
            <a:pPr marL="342900" indent="-342900">
              <a:lnSpc>
                <a:spcPct val="150000"/>
              </a:lnSpc>
              <a:buFont typeface="Arial" panose="020B0604020202020204" pitchFamily="34" charset="0"/>
              <a:buChar char="•"/>
            </a:pPr>
            <a:r>
              <a:rPr lang="en-GB" sz="2200" dirty="0"/>
              <a:t>Demand management is proving effective, but effects of demographics will remain</a:t>
            </a:r>
          </a:p>
          <a:p>
            <a:pPr marL="342900" indent="-342900">
              <a:lnSpc>
                <a:spcPct val="150000"/>
              </a:lnSpc>
              <a:buFont typeface="Arial" panose="020B0604020202020204" pitchFamily="34" charset="0"/>
              <a:buChar char="•"/>
            </a:pPr>
            <a:r>
              <a:rPr lang="en-GB" sz="2200" dirty="0"/>
              <a:t>Technology is counter cultural to many frontline staff</a:t>
            </a:r>
          </a:p>
          <a:p>
            <a:pPr marL="342900" indent="-342900">
              <a:lnSpc>
                <a:spcPct val="150000"/>
              </a:lnSpc>
              <a:buFont typeface="Arial" panose="020B0604020202020204" pitchFamily="34" charset="0"/>
              <a:buChar char="•"/>
            </a:pPr>
            <a:r>
              <a:rPr lang="en-GB" sz="2200" dirty="0"/>
              <a:t>Technology not embedded as a default option in our conversations</a:t>
            </a:r>
          </a:p>
          <a:p>
            <a:pPr marL="342900" indent="-342900">
              <a:lnSpc>
                <a:spcPct val="150000"/>
              </a:lnSpc>
              <a:buFont typeface="Arial" panose="020B0604020202020204" pitchFamily="34" charset="0"/>
              <a:buChar char="•"/>
            </a:pPr>
            <a:r>
              <a:rPr lang="en-GB" sz="2200" dirty="0"/>
              <a:t>Technology often becomes additive (and therefore costs us more)</a:t>
            </a:r>
          </a:p>
          <a:p>
            <a:pPr marL="342900" indent="-342900">
              <a:lnSpc>
                <a:spcPct val="150000"/>
              </a:lnSpc>
              <a:buFont typeface="Arial" panose="020B0604020202020204" pitchFamily="34" charset="0"/>
              <a:buChar char="•"/>
            </a:pPr>
            <a:r>
              <a:rPr lang="en-GB" sz="2200" dirty="0"/>
              <a:t>Telecare is an established solution  - but is limited</a:t>
            </a:r>
          </a:p>
          <a:p>
            <a:pPr lvl="1" eaLnBrk="1" hangingPunct="1"/>
            <a:endParaRPr lang="en-GB" sz="2200" dirty="0"/>
          </a:p>
          <a:p>
            <a:pPr eaLnBrk="1" hangingPunct="1"/>
            <a:endParaRPr lang="en-GB" sz="2200" dirty="0"/>
          </a:p>
        </p:txBody>
      </p:sp>
      <p:sp>
        <p:nvSpPr>
          <p:cNvPr id="6" name="Rectangle 2">
            <a:extLst>
              <a:ext uri="{FF2B5EF4-FFF2-40B4-BE49-F238E27FC236}">
                <a16:creationId xmlns:a16="http://schemas.microsoft.com/office/drawing/2014/main" id="{2293A8BE-5E21-4CC5-BDE4-5F33A10744A1}"/>
              </a:ext>
            </a:extLst>
          </p:cNvPr>
          <p:cNvSpPr txBox="1">
            <a:spLocks noChangeArrowheads="1"/>
          </p:cNvSpPr>
          <p:nvPr/>
        </p:nvSpPr>
        <p:spPr bwMode="auto">
          <a:xfrm>
            <a:off x="952715" y="-34924"/>
            <a:ext cx="9340635" cy="1258888"/>
          </a:xfrm>
          <a:prstGeom prst="rect">
            <a:avLst/>
          </a:prstGeom>
          <a:noFill/>
          <a:ln w="9525">
            <a:noFill/>
            <a:miter lim="800000"/>
            <a:headEnd/>
            <a:tailEnd/>
          </a:ln>
        </p:spPr>
        <p:txBody>
          <a:bodyPr vert="horz" wrap="square" lIns="91440" tIns="432000" rIns="91440" bIns="45720" numCol="1" anchor="t" anchorCtr="0" compatLnSpc="1">
            <a:prstTxWarp prst="textNoShape">
              <a:avLst/>
            </a:prstTxWarp>
          </a:bodyPr>
          <a:lstStyle>
            <a:lvl1pPr algn="l" rtl="0" eaLnBrk="0" fontAlgn="base" hangingPunct="0">
              <a:lnSpc>
                <a:spcPct val="95000"/>
              </a:lnSpc>
              <a:spcBef>
                <a:spcPct val="0"/>
              </a:spcBef>
              <a:spcAft>
                <a:spcPct val="0"/>
              </a:spcAft>
              <a:defRPr sz="2600" baseline="0">
                <a:solidFill>
                  <a:schemeClr val="tx2"/>
                </a:solidFill>
                <a:latin typeface="+mj-lt"/>
                <a:ea typeface="+mj-ea"/>
                <a:cs typeface="+mj-cs"/>
                <a:sym typeface="Symbol" panose="05050102010706020507" pitchFamily="18" charset="2"/>
              </a:defRPr>
            </a:lvl1pPr>
            <a:lvl2pPr algn="l" rtl="0" eaLnBrk="0" fontAlgn="base" hangingPunct="0">
              <a:lnSpc>
                <a:spcPct val="95000"/>
              </a:lnSpc>
              <a:spcBef>
                <a:spcPct val="0"/>
              </a:spcBef>
              <a:spcAft>
                <a:spcPct val="0"/>
              </a:spcAft>
              <a:defRPr sz="2600">
                <a:solidFill>
                  <a:srgbClr val="E0396E"/>
                </a:solidFill>
                <a:latin typeface="Calibri" pitchFamily="34" charset="0"/>
                <a:cs typeface="Arial" charset="0"/>
              </a:defRPr>
            </a:lvl2pPr>
            <a:lvl3pPr algn="l" rtl="0" eaLnBrk="0" fontAlgn="base" hangingPunct="0">
              <a:lnSpc>
                <a:spcPct val="95000"/>
              </a:lnSpc>
              <a:spcBef>
                <a:spcPct val="0"/>
              </a:spcBef>
              <a:spcAft>
                <a:spcPct val="0"/>
              </a:spcAft>
              <a:defRPr sz="2600">
                <a:solidFill>
                  <a:srgbClr val="E0396E"/>
                </a:solidFill>
                <a:latin typeface="Calibri" pitchFamily="34" charset="0"/>
                <a:cs typeface="Arial" charset="0"/>
              </a:defRPr>
            </a:lvl3pPr>
            <a:lvl4pPr algn="l" rtl="0" eaLnBrk="0" fontAlgn="base" hangingPunct="0">
              <a:lnSpc>
                <a:spcPct val="95000"/>
              </a:lnSpc>
              <a:spcBef>
                <a:spcPct val="0"/>
              </a:spcBef>
              <a:spcAft>
                <a:spcPct val="0"/>
              </a:spcAft>
              <a:defRPr sz="2600">
                <a:solidFill>
                  <a:srgbClr val="E0396E"/>
                </a:solidFill>
                <a:latin typeface="Calibri" pitchFamily="34" charset="0"/>
                <a:cs typeface="Arial" charset="0"/>
              </a:defRPr>
            </a:lvl4pPr>
            <a:lvl5pPr algn="l" rtl="0" eaLnBrk="0" fontAlgn="base" hangingPunct="0">
              <a:lnSpc>
                <a:spcPct val="95000"/>
              </a:lnSpc>
              <a:spcBef>
                <a:spcPct val="0"/>
              </a:spcBef>
              <a:spcAft>
                <a:spcPct val="0"/>
              </a:spcAft>
              <a:defRPr sz="2600">
                <a:solidFill>
                  <a:srgbClr val="E0396E"/>
                </a:solidFill>
                <a:latin typeface="Calibri" pitchFamily="34" charset="0"/>
                <a:cs typeface="Arial" charset="0"/>
              </a:defRPr>
            </a:lvl5pPr>
            <a:lvl6pPr marL="457200" algn="l" rtl="0" fontAlgn="base">
              <a:lnSpc>
                <a:spcPct val="95000"/>
              </a:lnSpc>
              <a:spcBef>
                <a:spcPct val="0"/>
              </a:spcBef>
              <a:spcAft>
                <a:spcPct val="0"/>
              </a:spcAft>
              <a:defRPr sz="2600">
                <a:solidFill>
                  <a:srgbClr val="E0396E"/>
                </a:solidFill>
                <a:latin typeface="Calibri" pitchFamily="34" charset="0"/>
                <a:cs typeface="Arial" charset="0"/>
              </a:defRPr>
            </a:lvl6pPr>
            <a:lvl7pPr marL="914400" algn="l" rtl="0" fontAlgn="base">
              <a:lnSpc>
                <a:spcPct val="95000"/>
              </a:lnSpc>
              <a:spcBef>
                <a:spcPct val="0"/>
              </a:spcBef>
              <a:spcAft>
                <a:spcPct val="0"/>
              </a:spcAft>
              <a:defRPr sz="2600">
                <a:solidFill>
                  <a:srgbClr val="E0396E"/>
                </a:solidFill>
                <a:latin typeface="Calibri" pitchFamily="34" charset="0"/>
                <a:cs typeface="Arial" charset="0"/>
              </a:defRPr>
            </a:lvl7pPr>
            <a:lvl8pPr marL="1371600" algn="l" rtl="0" fontAlgn="base">
              <a:lnSpc>
                <a:spcPct val="95000"/>
              </a:lnSpc>
              <a:spcBef>
                <a:spcPct val="0"/>
              </a:spcBef>
              <a:spcAft>
                <a:spcPct val="0"/>
              </a:spcAft>
              <a:defRPr sz="2600">
                <a:solidFill>
                  <a:srgbClr val="E0396E"/>
                </a:solidFill>
                <a:latin typeface="Calibri" pitchFamily="34" charset="0"/>
                <a:cs typeface="Arial" charset="0"/>
              </a:defRPr>
            </a:lvl8pPr>
            <a:lvl9pPr marL="1828800" algn="l" rtl="0" fontAlgn="base">
              <a:lnSpc>
                <a:spcPct val="95000"/>
              </a:lnSpc>
              <a:spcBef>
                <a:spcPct val="0"/>
              </a:spcBef>
              <a:spcAft>
                <a:spcPct val="0"/>
              </a:spcAft>
              <a:defRPr sz="2600">
                <a:solidFill>
                  <a:srgbClr val="E0396E"/>
                </a:solidFill>
                <a:latin typeface="Calibri" pitchFamily="34" charset="0"/>
                <a:cs typeface="Arial" charset="0"/>
              </a:defRPr>
            </a:lvl9pPr>
          </a:lstStyle>
          <a:p>
            <a:pPr eaLnBrk="1" hangingPunct="1"/>
            <a:r>
              <a:rPr lang="en-GB" sz="3600" kern="0" dirty="0"/>
              <a:t>Adult Social Care : We know the challenge!</a:t>
            </a:r>
            <a:endParaRPr lang="en-GB" sz="3200" kern="0" dirty="0"/>
          </a:p>
        </p:txBody>
      </p:sp>
    </p:spTree>
    <p:extLst>
      <p:ext uri="{BB962C8B-B14F-4D97-AF65-F5344CB8AC3E}">
        <p14:creationId xmlns:p14="http://schemas.microsoft.com/office/powerpoint/2010/main" val="1846289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741405" y="1234088"/>
            <a:ext cx="6202320" cy="4786313"/>
          </a:xfrm>
        </p:spPr>
        <p:txBody>
          <a:bodyPr/>
          <a:lstStyle/>
          <a:p>
            <a:pPr marL="457200" indent="-457200">
              <a:spcAft>
                <a:spcPts val="1200"/>
              </a:spcAft>
              <a:buFont typeface="Arial" panose="020B0604020202020204" pitchFamily="34" charset="0"/>
              <a:buChar char="•"/>
            </a:pPr>
            <a:r>
              <a:rPr lang="en-GB" sz="2200" dirty="0"/>
              <a:t>Capital funding / investment can be easier to source than revenue</a:t>
            </a:r>
          </a:p>
          <a:p>
            <a:pPr marL="457200" indent="-457200">
              <a:spcAft>
                <a:spcPts val="1200"/>
              </a:spcAft>
              <a:buFont typeface="Arial" panose="020B0604020202020204" pitchFamily="34" charset="0"/>
              <a:buChar char="•"/>
            </a:pPr>
            <a:r>
              <a:rPr lang="en-GB" sz="2200" dirty="0"/>
              <a:t>Transformation / innovation is still supported by Government</a:t>
            </a:r>
          </a:p>
          <a:p>
            <a:pPr marL="457200" indent="-457200">
              <a:spcAft>
                <a:spcPts val="1200"/>
              </a:spcAft>
              <a:buFont typeface="Arial" panose="020B0604020202020204" pitchFamily="34" charset="0"/>
              <a:buChar char="•"/>
            </a:pPr>
            <a:r>
              <a:rPr lang="en-GB" sz="2200" dirty="0"/>
              <a:t>Technology is under utilised and presents a real opportunity to reduce costs and improve outcomes</a:t>
            </a:r>
          </a:p>
          <a:p>
            <a:pPr marL="904875" lvl="1" indent="-457200">
              <a:spcAft>
                <a:spcPts val="1200"/>
              </a:spcAft>
              <a:buFont typeface="Arial" panose="020B0604020202020204" pitchFamily="34" charset="0"/>
              <a:buChar char="•"/>
            </a:pPr>
            <a:r>
              <a:rPr lang="en-GB" sz="2200" dirty="0"/>
              <a:t>Increased independence at home</a:t>
            </a:r>
          </a:p>
          <a:p>
            <a:pPr marL="904875" lvl="1" indent="-457200">
              <a:spcAft>
                <a:spcPts val="1200"/>
              </a:spcAft>
              <a:buFont typeface="Arial" panose="020B0604020202020204" pitchFamily="34" charset="0"/>
              <a:buChar char="•"/>
            </a:pPr>
            <a:r>
              <a:rPr lang="en-GB" sz="2200" dirty="0"/>
              <a:t>Improved hospital flow / reduced Tier 3 support</a:t>
            </a:r>
          </a:p>
          <a:p>
            <a:pPr marL="904875" lvl="1" indent="-457200">
              <a:spcAft>
                <a:spcPts val="1200"/>
              </a:spcAft>
              <a:buFont typeface="Arial" panose="020B0604020202020204" pitchFamily="34" charset="0"/>
              <a:buChar char="•"/>
            </a:pPr>
            <a:r>
              <a:rPr lang="en-GB" sz="2200" dirty="0"/>
              <a:t>Reduced burden/need for domiciliary staff</a:t>
            </a:r>
          </a:p>
          <a:p>
            <a:pPr eaLnBrk="1" hangingPunct="1"/>
            <a:endParaRPr lang="en-GB" dirty="0"/>
          </a:p>
        </p:txBody>
      </p:sp>
      <p:sp>
        <p:nvSpPr>
          <p:cNvPr id="8" name="Rectangle 2">
            <a:extLst>
              <a:ext uri="{FF2B5EF4-FFF2-40B4-BE49-F238E27FC236}">
                <a16:creationId xmlns:a16="http://schemas.microsoft.com/office/drawing/2014/main" id="{8EDF0F75-AE18-4468-80F3-2B2CD8520A4E}"/>
              </a:ext>
            </a:extLst>
          </p:cNvPr>
          <p:cNvSpPr txBox="1">
            <a:spLocks noChangeArrowheads="1"/>
          </p:cNvSpPr>
          <p:nvPr/>
        </p:nvSpPr>
        <p:spPr bwMode="auto">
          <a:xfrm>
            <a:off x="741405" y="-24800"/>
            <a:ext cx="9365348" cy="1258888"/>
          </a:xfrm>
          <a:prstGeom prst="rect">
            <a:avLst/>
          </a:prstGeom>
          <a:noFill/>
          <a:ln w="9525">
            <a:noFill/>
            <a:miter lim="800000"/>
            <a:headEnd/>
            <a:tailEnd/>
          </a:ln>
        </p:spPr>
        <p:txBody>
          <a:bodyPr vert="horz" wrap="square" lIns="91440" tIns="432000" rIns="91440" bIns="45720" numCol="1" anchor="t" anchorCtr="0" compatLnSpc="1">
            <a:prstTxWarp prst="textNoShape">
              <a:avLst/>
            </a:prstTxWarp>
          </a:bodyPr>
          <a:lstStyle>
            <a:lvl1pPr algn="l" rtl="0" eaLnBrk="0" fontAlgn="base" hangingPunct="0">
              <a:lnSpc>
                <a:spcPct val="95000"/>
              </a:lnSpc>
              <a:spcBef>
                <a:spcPct val="0"/>
              </a:spcBef>
              <a:spcAft>
                <a:spcPct val="0"/>
              </a:spcAft>
              <a:defRPr sz="2600" baseline="0">
                <a:solidFill>
                  <a:schemeClr val="tx2"/>
                </a:solidFill>
                <a:latin typeface="+mj-lt"/>
                <a:ea typeface="+mj-ea"/>
                <a:cs typeface="+mj-cs"/>
                <a:sym typeface="Symbol" panose="05050102010706020507" pitchFamily="18" charset="2"/>
              </a:defRPr>
            </a:lvl1pPr>
            <a:lvl2pPr algn="l" rtl="0" eaLnBrk="0" fontAlgn="base" hangingPunct="0">
              <a:lnSpc>
                <a:spcPct val="95000"/>
              </a:lnSpc>
              <a:spcBef>
                <a:spcPct val="0"/>
              </a:spcBef>
              <a:spcAft>
                <a:spcPct val="0"/>
              </a:spcAft>
              <a:defRPr sz="2600">
                <a:solidFill>
                  <a:srgbClr val="E0396E"/>
                </a:solidFill>
                <a:latin typeface="Calibri" pitchFamily="34" charset="0"/>
                <a:cs typeface="Arial" charset="0"/>
              </a:defRPr>
            </a:lvl2pPr>
            <a:lvl3pPr algn="l" rtl="0" eaLnBrk="0" fontAlgn="base" hangingPunct="0">
              <a:lnSpc>
                <a:spcPct val="95000"/>
              </a:lnSpc>
              <a:spcBef>
                <a:spcPct val="0"/>
              </a:spcBef>
              <a:spcAft>
                <a:spcPct val="0"/>
              </a:spcAft>
              <a:defRPr sz="2600">
                <a:solidFill>
                  <a:srgbClr val="E0396E"/>
                </a:solidFill>
                <a:latin typeface="Calibri" pitchFamily="34" charset="0"/>
                <a:cs typeface="Arial" charset="0"/>
              </a:defRPr>
            </a:lvl3pPr>
            <a:lvl4pPr algn="l" rtl="0" eaLnBrk="0" fontAlgn="base" hangingPunct="0">
              <a:lnSpc>
                <a:spcPct val="95000"/>
              </a:lnSpc>
              <a:spcBef>
                <a:spcPct val="0"/>
              </a:spcBef>
              <a:spcAft>
                <a:spcPct val="0"/>
              </a:spcAft>
              <a:defRPr sz="2600">
                <a:solidFill>
                  <a:srgbClr val="E0396E"/>
                </a:solidFill>
                <a:latin typeface="Calibri" pitchFamily="34" charset="0"/>
                <a:cs typeface="Arial" charset="0"/>
              </a:defRPr>
            </a:lvl4pPr>
            <a:lvl5pPr algn="l" rtl="0" eaLnBrk="0" fontAlgn="base" hangingPunct="0">
              <a:lnSpc>
                <a:spcPct val="95000"/>
              </a:lnSpc>
              <a:spcBef>
                <a:spcPct val="0"/>
              </a:spcBef>
              <a:spcAft>
                <a:spcPct val="0"/>
              </a:spcAft>
              <a:defRPr sz="2600">
                <a:solidFill>
                  <a:srgbClr val="E0396E"/>
                </a:solidFill>
                <a:latin typeface="Calibri" pitchFamily="34" charset="0"/>
                <a:cs typeface="Arial" charset="0"/>
              </a:defRPr>
            </a:lvl5pPr>
            <a:lvl6pPr marL="457200" algn="l" rtl="0" fontAlgn="base">
              <a:lnSpc>
                <a:spcPct val="95000"/>
              </a:lnSpc>
              <a:spcBef>
                <a:spcPct val="0"/>
              </a:spcBef>
              <a:spcAft>
                <a:spcPct val="0"/>
              </a:spcAft>
              <a:defRPr sz="2600">
                <a:solidFill>
                  <a:srgbClr val="E0396E"/>
                </a:solidFill>
                <a:latin typeface="Calibri" pitchFamily="34" charset="0"/>
                <a:cs typeface="Arial" charset="0"/>
              </a:defRPr>
            </a:lvl6pPr>
            <a:lvl7pPr marL="914400" algn="l" rtl="0" fontAlgn="base">
              <a:lnSpc>
                <a:spcPct val="95000"/>
              </a:lnSpc>
              <a:spcBef>
                <a:spcPct val="0"/>
              </a:spcBef>
              <a:spcAft>
                <a:spcPct val="0"/>
              </a:spcAft>
              <a:defRPr sz="2600">
                <a:solidFill>
                  <a:srgbClr val="E0396E"/>
                </a:solidFill>
                <a:latin typeface="Calibri" pitchFamily="34" charset="0"/>
                <a:cs typeface="Arial" charset="0"/>
              </a:defRPr>
            </a:lvl7pPr>
            <a:lvl8pPr marL="1371600" algn="l" rtl="0" fontAlgn="base">
              <a:lnSpc>
                <a:spcPct val="95000"/>
              </a:lnSpc>
              <a:spcBef>
                <a:spcPct val="0"/>
              </a:spcBef>
              <a:spcAft>
                <a:spcPct val="0"/>
              </a:spcAft>
              <a:defRPr sz="2600">
                <a:solidFill>
                  <a:srgbClr val="E0396E"/>
                </a:solidFill>
                <a:latin typeface="Calibri" pitchFamily="34" charset="0"/>
                <a:cs typeface="Arial" charset="0"/>
              </a:defRPr>
            </a:lvl8pPr>
            <a:lvl9pPr marL="1828800" algn="l" rtl="0" fontAlgn="base">
              <a:lnSpc>
                <a:spcPct val="95000"/>
              </a:lnSpc>
              <a:spcBef>
                <a:spcPct val="0"/>
              </a:spcBef>
              <a:spcAft>
                <a:spcPct val="0"/>
              </a:spcAft>
              <a:defRPr sz="2600">
                <a:solidFill>
                  <a:srgbClr val="E0396E"/>
                </a:solidFill>
                <a:latin typeface="Calibri" pitchFamily="34" charset="0"/>
                <a:cs typeface="Arial" charset="0"/>
              </a:defRPr>
            </a:lvl9pPr>
          </a:lstStyle>
          <a:p>
            <a:pPr eaLnBrk="1" hangingPunct="1"/>
            <a:r>
              <a:rPr lang="en-GB" sz="3600" kern="0" dirty="0"/>
              <a:t>The technology opportunity</a:t>
            </a:r>
            <a:endParaRPr lang="en-GB" sz="3200" kern="0" dirty="0"/>
          </a:p>
        </p:txBody>
      </p:sp>
      <p:sp>
        <p:nvSpPr>
          <p:cNvPr id="6" name="Rectangle 3">
            <a:extLst>
              <a:ext uri="{FF2B5EF4-FFF2-40B4-BE49-F238E27FC236}">
                <a16:creationId xmlns:a16="http://schemas.microsoft.com/office/drawing/2014/main" id="{D8B2AC76-39D7-40D6-A7E1-B7CDC1C689EA}"/>
              </a:ext>
            </a:extLst>
          </p:cNvPr>
          <p:cNvSpPr txBox="1">
            <a:spLocks noChangeArrowheads="1"/>
          </p:cNvSpPr>
          <p:nvPr/>
        </p:nvSpPr>
        <p:spPr bwMode="auto">
          <a:xfrm>
            <a:off x="7648831" y="3052431"/>
            <a:ext cx="4383243" cy="2903838"/>
          </a:xfrm>
          <a:prstGeom prst="rect">
            <a:avLst/>
          </a:prstGeom>
          <a:noFill/>
          <a:ln w="9525">
            <a:solidFill>
              <a:schemeClr val="accent1"/>
            </a:solidFill>
            <a:miter lim="800000"/>
            <a:headEnd/>
            <a:tailEnd/>
          </a:ln>
        </p:spPr>
        <p:txBody>
          <a:bodyPr vert="horz" wrap="square" lIns="91440" tIns="36000" rIns="91440" bIns="45720" numCol="1" anchor="t" anchorCtr="0" compatLnSpc="1">
            <a:prstTxWarp prst="textNoShape">
              <a:avLst/>
            </a:prstTxWarp>
          </a:bodyPr>
          <a:lstStyle>
            <a:lvl1pPr algn="l" rtl="0" eaLnBrk="0" fontAlgn="base" hangingPunct="0">
              <a:spcBef>
                <a:spcPct val="0"/>
              </a:spcBef>
              <a:spcAft>
                <a:spcPct val="0"/>
              </a:spcAft>
              <a:buClr>
                <a:srgbClr val="E0396E"/>
              </a:buClr>
              <a:buSzPct val="95000"/>
              <a:buFont typeface="Calibri" pitchFamily="34" charset="0"/>
              <a:defRPr sz="2000">
                <a:solidFill>
                  <a:schemeClr val="tx1"/>
                </a:solidFill>
                <a:latin typeface="+mn-lt"/>
                <a:ea typeface="+mn-ea"/>
                <a:cs typeface="+mn-cs"/>
              </a:defRPr>
            </a:lvl1pPr>
            <a:lvl2pPr marL="447675" indent="-268288" algn="l" rtl="0" eaLnBrk="0" fontAlgn="base" hangingPunct="0">
              <a:spcBef>
                <a:spcPct val="0"/>
              </a:spcBef>
              <a:spcAft>
                <a:spcPct val="0"/>
              </a:spcAft>
              <a:buClr>
                <a:srgbClr val="E0396E"/>
              </a:buClr>
              <a:buSzPct val="95000"/>
              <a:buFont typeface="Calibri" pitchFamily="34" charset="0"/>
              <a:buChar char="•"/>
              <a:defRPr sz="2000">
                <a:solidFill>
                  <a:schemeClr val="tx1"/>
                </a:solidFill>
                <a:latin typeface="+mn-lt"/>
                <a:cs typeface="+mn-cs"/>
              </a:defRPr>
            </a:lvl2pPr>
            <a:lvl3pPr marL="893763" indent="-266700" algn="l" rtl="0" eaLnBrk="0" fontAlgn="base" hangingPunct="0">
              <a:spcBef>
                <a:spcPct val="0"/>
              </a:spcBef>
              <a:spcAft>
                <a:spcPct val="0"/>
              </a:spcAft>
              <a:buClr>
                <a:srgbClr val="B4B4B4"/>
              </a:buClr>
              <a:buSzPct val="95000"/>
              <a:buChar char="•"/>
              <a:defRPr sz="1600">
                <a:solidFill>
                  <a:schemeClr val="tx1"/>
                </a:solidFill>
                <a:latin typeface="+mn-lt"/>
                <a:cs typeface="+mn-cs"/>
              </a:defRPr>
            </a:lvl3pPr>
            <a:lvl4pPr marL="1431925" indent="-268288" algn="l" rtl="0" eaLnBrk="0" fontAlgn="base" hangingPunct="0">
              <a:spcBef>
                <a:spcPct val="0"/>
              </a:spcBef>
              <a:spcAft>
                <a:spcPct val="0"/>
              </a:spcAft>
              <a:buChar char="–"/>
              <a:defRPr sz="1600">
                <a:solidFill>
                  <a:schemeClr val="tx1"/>
                </a:solidFill>
                <a:latin typeface="+mn-lt"/>
                <a:cs typeface="+mn-cs"/>
              </a:defRPr>
            </a:lvl4pPr>
            <a:lvl5pPr marL="1978025" indent="-277813" algn="l" rtl="0" eaLnBrk="0" fontAlgn="base" hangingPunct="0">
              <a:spcBef>
                <a:spcPct val="0"/>
              </a:spcBef>
              <a:spcAft>
                <a:spcPct val="0"/>
              </a:spcAft>
              <a:buChar char="»"/>
              <a:defRPr sz="1600">
                <a:solidFill>
                  <a:schemeClr val="tx1"/>
                </a:solidFill>
                <a:latin typeface="+mn-lt"/>
                <a:cs typeface="+mn-cs"/>
              </a:defRPr>
            </a:lvl5pPr>
            <a:lvl6pPr marL="2435225" indent="-277813" algn="l" rtl="0" fontAlgn="base">
              <a:spcBef>
                <a:spcPct val="0"/>
              </a:spcBef>
              <a:spcAft>
                <a:spcPct val="0"/>
              </a:spcAft>
              <a:buChar char="»"/>
              <a:defRPr sz="1600">
                <a:solidFill>
                  <a:schemeClr val="tx1"/>
                </a:solidFill>
                <a:latin typeface="+mn-lt"/>
                <a:cs typeface="+mn-cs"/>
              </a:defRPr>
            </a:lvl6pPr>
            <a:lvl7pPr marL="2892425" indent="-277813" algn="l" rtl="0" fontAlgn="base">
              <a:spcBef>
                <a:spcPct val="0"/>
              </a:spcBef>
              <a:spcAft>
                <a:spcPct val="0"/>
              </a:spcAft>
              <a:buChar char="»"/>
              <a:defRPr sz="1600">
                <a:solidFill>
                  <a:schemeClr val="tx1"/>
                </a:solidFill>
                <a:latin typeface="+mn-lt"/>
                <a:cs typeface="+mn-cs"/>
              </a:defRPr>
            </a:lvl7pPr>
            <a:lvl8pPr marL="3349625" indent="-277813" algn="l" rtl="0" fontAlgn="base">
              <a:spcBef>
                <a:spcPct val="0"/>
              </a:spcBef>
              <a:spcAft>
                <a:spcPct val="0"/>
              </a:spcAft>
              <a:buChar char="»"/>
              <a:defRPr sz="1600">
                <a:solidFill>
                  <a:schemeClr val="tx1"/>
                </a:solidFill>
                <a:latin typeface="+mn-lt"/>
                <a:cs typeface="+mn-cs"/>
              </a:defRPr>
            </a:lvl8pPr>
            <a:lvl9pPr marL="3806825" indent="-277813" algn="l" rtl="0" fontAlgn="base">
              <a:spcBef>
                <a:spcPct val="0"/>
              </a:spcBef>
              <a:spcAft>
                <a:spcPct val="0"/>
              </a:spcAft>
              <a:buChar char="»"/>
              <a:defRPr sz="1600">
                <a:solidFill>
                  <a:schemeClr val="tx1"/>
                </a:solidFill>
                <a:latin typeface="+mn-lt"/>
                <a:cs typeface="+mn-cs"/>
              </a:defRPr>
            </a:lvl9pPr>
          </a:lstStyle>
          <a:p>
            <a:pPr algn="ctr">
              <a:spcAft>
                <a:spcPts val="600"/>
              </a:spcAft>
            </a:pPr>
            <a:r>
              <a:rPr lang="en-GB" sz="1800" kern="0" dirty="0">
                <a:solidFill>
                  <a:schemeClr val="accent1"/>
                </a:solidFill>
              </a:rPr>
              <a:t>Over the last six years Denmark has cut the amount it spends on care for each person over 65 by nearly 20% – an average cut of 10,851 Danish kroner (£1,200) per elderly person every year.</a:t>
            </a:r>
          </a:p>
          <a:p>
            <a:pPr algn="ctr">
              <a:spcAft>
                <a:spcPts val="600"/>
              </a:spcAft>
            </a:pPr>
            <a:r>
              <a:rPr lang="en-GB" sz="1800" kern="0" dirty="0">
                <a:solidFill>
                  <a:schemeClr val="accent1"/>
                </a:solidFill>
              </a:rPr>
              <a:t>The robots are a key part of the "welfare modernisation strategy", Denmark announced . The aim is to use technology to cut </a:t>
            </a:r>
            <a:r>
              <a:rPr lang="en-GB" sz="1800" kern="0" dirty="0" err="1">
                <a:solidFill>
                  <a:schemeClr val="accent1"/>
                </a:solidFill>
              </a:rPr>
              <a:t>12bn</a:t>
            </a:r>
            <a:r>
              <a:rPr lang="en-GB" sz="1800" kern="0" dirty="0">
                <a:solidFill>
                  <a:schemeClr val="accent1"/>
                </a:solidFill>
              </a:rPr>
              <a:t> kroner (£</a:t>
            </a:r>
            <a:r>
              <a:rPr lang="en-GB" sz="1800" kern="0" dirty="0" err="1">
                <a:solidFill>
                  <a:schemeClr val="accent1"/>
                </a:solidFill>
              </a:rPr>
              <a:t>1.3bn</a:t>
            </a:r>
            <a:r>
              <a:rPr lang="en-GB" sz="1800" kern="0" dirty="0">
                <a:solidFill>
                  <a:schemeClr val="accent1"/>
                </a:solidFill>
              </a:rPr>
              <a:t>) from the government's welfare budget by 2020.</a:t>
            </a:r>
          </a:p>
        </p:txBody>
      </p:sp>
      <p:sp>
        <p:nvSpPr>
          <p:cNvPr id="2" name="TextBox 1">
            <a:extLst>
              <a:ext uri="{FF2B5EF4-FFF2-40B4-BE49-F238E27FC236}">
                <a16:creationId xmlns:a16="http://schemas.microsoft.com/office/drawing/2014/main" id="{A5A17F41-C9FC-422D-A044-329D9E9F33D9}"/>
              </a:ext>
            </a:extLst>
          </p:cNvPr>
          <p:cNvSpPr txBox="1"/>
          <p:nvPr/>
        </p:nvSpPr>
        <p:spPr>
          <a:xfrm>
            <a:off x="642552" y="6277233"/>
            <a:ext cx="3929449" cy="276999"/>
          </a:xfrm>
          <a:prstGeom prst="rect">
            <a:avLst/>
          </a:prstGeom>
          <a:noFill/>
        </p:spPr>
        <p:txBody>
          <a:bodyPr wrap="square" rtlCol="0">
            <a:spAutoFit/>
          </a:bodyPr>
          <a:lstStyle/>
          <a:p>
            <a:r>
              <a:rPr lang="en-GB" sz="1200" dirty="0"/>
              <a:t>* Source The Guardian</a:t>
            </a:r>
          </a:p>
        </p:txBody>
      </p:sp>
      <p:pic>
        <p:nvPicPr>
          <p:cNvPr id="11" name="Picture 10">
            <a:extLst>
              <a:ext uri="{FF2B5EF4-FFF2-40B4-BE49-F238E27FC236}">
                <a16:creationId xmlns:a16="http://schemas.microsoft.com/office/drawing/2014/main" id="{908340C4-E6EF-48D7-B5CE-EAE38669C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4797" y="197632"/>
            <a:ext cx="4387278" cy="2632367"/>
          </a:xfrm>
          <a:prstGeom prst="rect">
            <a:avLst/>
          </a:prstGeom>
        </p:spPr>
      </p:pic>
    </p:spTree>
    <p:extLst>
      <p:ext uri="{BB962C8B-B14F-4D97-AF65-F5344CB8AC3E}">
        <p14:creationId xmlns:p14="http://schemas.microsoft.com/office/powerpoint/2010/main" val="1058035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299" y="0"/>
            <a:ext cx="11277257" cy="1258888"/>
          </a:xfrm>
        </p:spPr>
        <p:txBody>
          <a:bodyPr tIns="324000"/>
          <a:lstStyle/>
          <a:p>
            <a:r>
              <a:rPr lang="en-GB" sz="3600" dirty="0"/>
              <a:t>How successful have we been in implementing technology?</a:t>
            </a:r>
          </a:p>
        </p:txBody>
      </p:sp>
      <p:sp>
        <p:nvSpPr>
          <p:cNvPr id="3" name="Content Placeholder 2"/>
          <p:cNvSpPr>
            <a:spLocks noGrp="1"/>
          </p:cNvSpPr>
          <p:nvPr>
            <p:ph idx="1"/>
          </p:nvPr>
        </p:nvSpPr>
        <p:spPr>
          <a:xfrm>
            <a:off x="622298" y="975139"/>
            <a:ext cx="11042479" cy="5164649"/>
          </a:xfrm>
        </p:spPr>
        <p:txBody>
          <a:bodyPr/>
          <a:lstStyle/>
          <a:p>
            <a:r>
              <a:rPr lang="en-GB" sz="2200" dirty="0"/>
              <a:t>A study of 5,400 large scale IT projects (projects with initial budgets greater than $</a:t>
            </a:r>
            <a:r>
              <a:rPr lang="en-GB" sz="2200" dirty="0" err="1"/>
              <a:t>15m</a:t>
            </a:r>
            <a:r>
              <a:rPr lang="en-GB" sz="2200" dirty="0"/>
              <a:t>.) found that the well known problems with IT Project Management are persisting *.   Of the 101 problems they identify, </a:t>
            </a:r>
            <a:r>
              <a:rPr lang="en-GB" sz="2200" b="1" dirty="0"/>
              <a:t>classic mistake awards </a:t>
            </a:r>
            <a:r>
              <a:rPr lang="en-GB" sz="2200" dirty="0"/>
              <a:t>go to:</a:t>
            </a:r>
          </a:p>
          <a:p>
            <a:pPr marL="342900" indent="-342900">
              <a:buFont typeface="Arial" panose="020B0604020202020204" pitchFamily="34" charset="0"/>
              <a:buChar char="•"/>
            </a:pPr>
            <a:r>
              <a:rPr lang="en-GB" sz="2200" dirty="0"/>
              <a:t>Failure to identify or engage the stakeholders </a:t>
            </a:r>
          </a:p>
          <a:p>
            <a:pPr marL="342900" indent="-342900">
              <a:buFont typeface="Arial" panose="020B0604020202020204" pitchFamily="34" charset="0"/>
              <a:buChar char="•"/>
            </a:pPr>
            <a:r>
              <a:rPr lang="en-GB" sz="2200" dirty="0"/>
              <a:t>Failure to establish effective communications between individuals, groups or organizations involved</a:t>
            </a:r>
          </a:p>
          <a:p>
            <a:pPr marL="342900" indent="-342900">
              <a:buFont typeface="Arial" panose="020B0604020202020204" pitchFamily="34" charset="0"/>
              <a:buChar char="•"/>
            </a:pPr>
            <a:endParaRPr lang="en-GB" sz="2200" dirty="0"/>
          </a:p>
          <a:p>
            <a:r>
              <a:rPr lang="en-GB" sz="2200" dirty="0"/>
              <a:t>Among the </a:t>
            </a:r>
            <a:r>
              <a:rPr lang="en-GB" sz="2200" b="1" dirty="0"/>
              <a:t>key findings </a:t>
            </a:r>
            <a:r>
              <a:rPr lang="en-GB" sz="2200" dirty="0"/>
              <a:t>quoted from the report:</a:t>
            </a:r>
          </a:p>
          <a:p>
            <a:pPr lvl="1"/>
            <a:r>
              <a:rPr lang="en-GB" sz="2200" dirty="0"/>
              <a:t>17% of large IT projects go so badly they can threaten the very existence of the company</a:t>
            </a:r>
          </a:p>
          <a:p>
            <a:pPr lvl="1"/>
            <a:r>
              <a:rPr lang="en-GB" sz="2200" dirty="0"/>
              <a:t>On average, large IT projects run 45% over budget and 7% over time, while delivering 56% less value than predicted</a:t>
            </a:r>
          </a:p>
          <a:p>
            <a:pPr marL="342900" indent="-342900">
              <a:buFont typeface="Arial" panose="020B0604020202020204" pitchFamily="34" charset="0"/>
              <a:buChar char="•"/>
            </a:pPr>
            <a:endParaRPr lang="en-GB" sz="2200" dirty="0"/>
          </a:p>
          <a:p>
            <a:r>
              <a:rPr lang="en-GB" sz="2200" b="1" dirty="0"/>
              <a:t>What’s your experience?</a:t>
            </a:r>
          </a:p>
          <a:p>
            <a:pPr marL="342900" indent="-342900">
              <a:buFont typeface="Arial" panose="020B0604020202020204" pitchFamily="34" charset="0"/>
              <a:buChar char="•"/>
            </a:pPr>
            <a:r>
              <a:rPr lang="en-GB" sz="2200" dirty="0"/>
              <a:t>ERPs – have they delivered the promised benefits?</a:t>
            </a:r>
          </a:p>
          <a:p>
            <a:pPr marL="342900" indent="-342900">
              <a:buFont typeface="Arial" panose="020B0604020202020204" pitchFamily="34" charset="0"/>
              <a:buChar char="•"/>
            </a:pPr>
            <a:r>
              <a:rPr lang="en-GB" sz="2200" dirty="0"/>
              <a:t>Integrated systems in Social Care – do we track families?</a:t>
            </a:r>
          </a:p>
          <a:p>
            <a:endParaRPr lang="en-GB" sz="2200" dirty="0"/>
          </a:p>
          <a:p>
            <a:endParaRPr lang="en-GB" sz="2200" dirty="0"/>
          </a:p>
        </p:txBody>
      </p:sp>
      <p:sp>
        <p:nvSpPr>
          <p:cNvPr id="4" name="TextBox 3">
            <a:extLst>
              <a:ext uri="{FF2B5EF4-FFF2-40B4-BE49-F238E27FC236}">
                <a16:creationId xmlns:a16="http://schemas.microsoft.com/office/drawing/2014/main" id="{C1D9F162-EF8C-4A0C-B646-71A408EE10B7}"/>
              </a:ext>
            </a:extLst>
          </p:cNvPr>
          <p:cNvSpPr txBox="1"/>
          <p:nvPr/>
        </p:nvSpPr>
        <p:spPr>
          <a:xfrm>
            <a:off x="622298" y="6448250"/>
            <a:ext cx="1964725" cy="307777"/>
          </a:xfrm>
          <a:prstGeom prst="rect">
            <a:avLst/>
          </a:prstGeom>
          <a:noFill/>
        </p:spPr>
        <p:txBody>
          <a:bodyPr wrap="square" rtlCol="0">
            <a:spAutoFit/>
          </a:bodyPr>
          <a:lstStyle/>
          <a:p>
            <a:r>
              <a:rPr lang="en-GB" sz="1400" dirty="0"/>
              <a:t>* calleam.com</a:t>
            </a:r>
          </a:p>
        </p:txBody>
      </p:sp>
    </p:spTree>
    <p:extLst>
      <p:ext uri="{BB962C8B-B14F-4D97-AF65-F5344CB8AC3E}">
        <p14:creationId xmlns:p14="http://schemas.microsoft.com/office/powerpoint/2010/main" val="2491239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67" y="98856"/>
            <a:ext cx="11228917" cy="1258888"/>
          </a:xfrm>
        </p:spPr>
        <p:txBody>
          <a:bodyPr tIns="324000"/>
          <a:lstStyle/>
          <a:p>
            <a:r>
              <a:rPr lang="en-GB" sz="3600" dirty="0"/>
              <a:t>The Conundrum </a:t>
            </a:r>
          </a:p>
        </p:txBody>
      </p:sp>
      <p:sp>
        <p:nvSpPr>
          <p:cNvPr id="3" name="Content Placeholder 2"/>
          <p:cNvSpPr>
            <a:spLocks noGrp="1"/>
          </p:cNvSpPr>
          <p:nvPr>
            <p:ph idx="1"/>
          </p:nvPr>
        </p:nvSpPr>
        <p:spPr>
          <a:xfrm>
            <a:off x="1465128" y="1106488"/>
            <a:ext cx="8410575" cy="4232740"/>
          </a:xfrm>
        </p:spPr>
        <p:txBody>
          <a:bodyPr/>
          <a:lstStyle/>
          <a:p>
            <a:endParaRPr lang="en-GB" sz="1000" i="1" dirty="0"/>
          </a:p>
          <a:p>
            <a:pPr>
              <a:spcAft>
                <a:spcPts val="600"/>
              </a:spcAft>
            </a:pPr>
            <a:r>
              <a:rPr lang="en-GB" sz="2800" dirty="0"/>
              <a:t>We love novelty</a:t>
            </a:r>
          </a:p>
          <a:p>
            <a:pPr lvl="1" indent="0">
              <a:spcAft>
                <a:spcPts val="600"/>
              </a:spcAft>
              <a:buNone/>
            </a:pPr>
            <a:r>
              <a:rPr lang="en-GB" sz="2800" b="1" dirty="0">
                <a:solidFill>
                  <a:schemeClr val="accent1"/>
                </a:solidFill>
              </a:rPr>
              <a:t>But are fearful of change</a:t>
            </a:r>
          </a:p>
          <a:p>
            <a:pPr marL="790575" lvl="1" indent="-342900">
              <a:spcAft>
                <a:spcPts val="600"/>
              </a:spcAft>
              <a:buFont typeface="Arial" panose="020B0604020202020204" pitchFamily="34" charset="0"/>
              <a:buChar char="•"/>
            </a:pPr>
            <a:endParaRPr lang="en-GB" sz="2800" b="1" dirty="0">
              <a:solidFill>
                <a:srgbClr val="FF0000"/>
              </a:solidFill>
            </a:endParaRPr>
          </a:p>
          <a:p>
            <a:pPr>
              <a:spcAft>
                <a:spcPts val="600"/>
              </a:spcAft>
            </a:pPr>
            <a:r>
              <a:rPr lang="en-GB" sz="2800" dirty="0"/>
              <a:t>We like things that make our lives easier</a:t>
            </a:r>
          </a:p>
          <a:p>
            <a:pPr lvl="1" indent="0">
              <a:spcAft>
                <a:spcPts val="600"/>
              </a:spcAft>
              <a:buNone/>
            </a:pPr>
            <a:r>
              <a:rPr lang="en-GB" sz="2800" b="1" dirty="0">
                <a:solidFill>
                  <a:schemeClr val="accent1"/>
                </a:solidFill>
              </a:rPr>
              <a:t>But public sector technology projects often fail</a:t>
            </a:r>
          </a:p>
          <a:p>
            <a:pPr>
              <a:spcAft>
                <a:spcPts val="600"/>
              </a:spcAft>
            </a:pPr>
            <a:endParaRPr lang="en-GB" sz="2800" dirty="0"/>
          </a:p>
          <a:p>
            <a:pPr>
              <a:spcAft>
                <a:spcPts val="600"/>
              </a:spcAft>
            </a:pPr>
            <a:r>
              <a:rPr lang="en-GB" sz="2800" dirty="0"/>
              <a:t>We love to anthropomorphise</a:t>
            </a:r>
          </a:p>
          <a:p>
            <a:pPr lvl="1" indent="0">
              <a:spcAft>
                <a:spcPts val="600"/>
              </a:spcAft>
              <a:buNone/>
            </a:pPr>
            <a:r>
              <a:rPr lang="en-GB" sz="2800" b="1" dirty="0">
                <a:solidFill>
                  <a:schemeClr val="accent1"/>
                </a:solidFill>
              </a:rPr>
              <a:t>But </a:t>
            </a:r>
            <a:r>
              <a:rPr lang="en-GB" sz="2800" b="1" dirty="0" err="1">
                <a:solidFill>
                  <a:schemeClr val="accent1"/>
                </a:solidFill>
              </a:rPr>
              <a:t>trepidate</a:t>
            </a:r>
            <a:r>
              <a:rPr lang="en-GB" sz="2800" b="1" dirty="0">
                <a:solidFill>
                  <a:schemeClr val="accent1"/>
                </a:solidFill>
              </a:rPr>
              <a:t> in the “Uncanny Valley”</a:t>
            </a:r>
          </a:p>
          <a:p>
            <a:pPr marL="790575" lvl="1" indent="-342900">
              <a:spcAft>
                <a:spcPts val="600"/>
              </a:spcAft>
              <a:buFont typeface="Arial" panose="020B0604020202020204" pitchFamily="34" charset="0"/>
              <a:buChar char="•"/>
            </a:pPr>
            <a:endParaRPr lang="en-GB" sz="2800" b="1" dirty="0">
              <a:solidFill>
                <a:srgbClr val="FF0000"/>
              </a:solidFill>
            </a:endParaRPr>
          </a:p>
          <a:p>
            <a:pPr marL="790575" lvl="1" indent="-342900">
              <a:buFont typeface="Arial" panose="020B0604020202020204" pitchFamily="34" charset="0"/>
              <a:buChar char="•"/>
            </a:pPr>
            <a:endParaRPr lang="en-GB" sz="2800" b="1" dirty="0">
              <a:solidFill>
                <a:srgbClr val="FF0000"/>
              </a:solidFill>
            </a:endParaRPr>
          </a:p>
        </p:txBody>
      </p:sp>
    </p:spTree>
    <p:extLst>
      <p:ext uri="{BB962C8B-B14F-4D97-AF65-F5344CB8AC3E}">
        <p14:creationId xmlns:p14="http://schemas.microsoft.com/office/powerpoint/2010/main" val="120765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83314" y="615057"/>
            <a:ext cx="8067562" cy="4517424"/>
          </a:xfrm>
          <a:prstGeom prst="rect">
            <a:avLst/>
          </a:prstGeom>
        </p:spPr>
      </p:pic>
      <p:sp>
        <p:nvSpPr>
          <p:cNvPr id="10" name="Rectangle 9"/>
          <p:cNvSpPr/>
          <p:nvPr/>
        </p:nvSpPr>
        <p:spPr>
          <a:xfrm>
            <a:off x="6891320" y="5021328"/>
            <a:ext cx="4848571" cy="523220"/>
          </a:xfrm>
          <a:prstGeom prst="rect">
            <a:avLst/>
          </a:prstGeom>
        </p:spPr>
        <p:txBody>
          <a:bodyPr wrap="none">
            <a:spAutoFit/>
          </a:bodyPr>
          <a:lstStyle/>
          <a:p>
            <a:r>
              <a:rPr lang="en-GB" sz="2800" dirty="0">
                <a:hlinkClick r:id="rId4"/>
              </a:rPr>
              <a:t>https://youtu.be/IhVu2hxm07E</a:t>
            </a:r>
            <a:r>
              <a:rPr lang="en-GB" sz="2800" dirty="0"/>
              <a:t> </a:t>
            </a:r>
          </a:p>
        </p:txBody>
      </p:sp>
    </p:spTree>
    <p:extLst>
      <p:ext uri="{BB962C8B-B14F-4D97-AF65-F5344CB8AC3E}">
        <p14:creationId xmlns:p14="http://schemas.microsoft.com/office/powerpoint/2010/main" val="157987585"/>
      </p:ext>
    </p:extLst>
  </p:cSld>
  <p:clrMapOvr>
    <a:masterClrMapping/>
  </p:clrMapOvr>
</p:sld>
</file>

<file path=ppt/theme/theme1.xml><?xml version="1.0" encoding="utf-8"?>
<a:theme xmlns:a="http://schemas.openxmlformats.org/drawingml/2006/main" name="Default Design">
  <a:themeElements>
    <a:clrScheme name="Custom 1">
      <a:dk1>
        <a:srgbClr val="193F78"/>
      </a:dk1>
      <a:lt1>
        <a:srgbClr val="FFFFFF"/>
      </a:lt1>
      <a:dk2>
        <a:srgbClr val="E0396E"/>
      </a:dk2>
      <a:lt2>
        <a:srgbClr val="666666"/>
      </a:lt2>
      <a:accent1>
        <a:srgbClr val="E0396E"/>
      </a:accent1>
      <a:accent2>
        <a:srgbClr val="C9D300"/>
      </a:accent2>
      <a:accent3>
        <a:srgbClr val="193F78"/>
      </a:accent3>
      <a:accent4>
        <a:srgbClr val="00B0F0"/>
      </a:accent4>
      <a:accent5>
        <a:srgbClr val="29AFA4"/>
      </a:accent5>
      <a:accent6>
        <a:srgbClr val="2D2D8A"/>
      </a:accent6>
      <a:hlink>
        <a:srgbClr val="0099FF"/>
      </a:hlink>
      <a:folHlink>
        <a:srgbClr val="00B0F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rgbClr val="C9D300"/>
          </a:solidFill>
          <a:prstDash val="solid"/>
          <a:round/>
          <a:headEnd type="none" w="med" len="med"/>
          <a:tailEnd type="none" w="med" len="med"/>
        </a:ln>
        <a:effectLst/>
      </a:spPr>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sz="2000" b="0" i="0" u="none" strike="noStrike" cap="none" normalizeH="0" baseline="0" dirty="0" err="1" smtClean="0">
            <a:ln>
              <a:noFill/>
            </a:ln>
            <a:solidFill>
              <a:srgbClr val="193F78"/>
            </a:solidFill>
            <a:effectLst/>
            <a:latin typeface="Calibri"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C9D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
      <a:dk1>
        <a:srgbClr val="193F78"/>
      </a:dk1>
      <a:lt1>
        <a:srgbClr val="FFFFFF"/>
      </a:lt1>
      <a:dk2>
        <a:srgbClr val="666666"/>
      </a:dk2>
      <a:lt2>
        <a:srgbClr val="E0396E"/>
      </a:lt2>
      <a:accent1>
        <a:srgbClr val="774F90"/>
      </a:accent1>
      <a:accent2>
        <a:srgbClr val="F58023"/>
      </a:accent2>
      <a:accent3>
        <a:srgbClr val="FFFFFF"/>
      </a:accent3>
      <a:accent4>
        <a:srgbClr val="143465"/>
      </a:accent4>
      <a:accent5>
        <a:srgbClr val="BDB2C6"/>
      </a:accent5>
      <a:accent6>
        <a:srgbClr val="DE731F"/>
      </a:accent6>
      <a:hlink>
        <a:srgbClr val="00A4D9"/>
      </a:hlink>
      <a:folHlink>
        <a:srgbClr val="C9D30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C9D300"/>
        </a:folHlink>
      </a:clrScheme>
      <a:clrMap bg1="lt1" tx1="dk1" bg2="lt2" tx2="dk2" accent1="accent1" accent2="accent2" accent3="accent3" accent4="accent4" accent5="accent5" accent6="accent6" hlink="hlink" folHlink="folHlink"/>
    </a:extraClrScheme>
    <a:extraClrScheme>
      <a:clrScheme name="Default Design 15">
        <a:dk1>
          <a:srgbClr val="193F78"/>
        </a:dk1>
        <a:lt1>
          <a:srgbClr val="E6E6E6"/>
        </a:lt1>
        <a:dk2>
          <a:srgbClr val="E0396E"/>
        </a:dk2>
        <a:lt2>
          <a:srgbClr val="666666"/>
        </a:lt2>
        <a:accent1>
          <a:srgbClr val="774F90"/>
        </a:accent1>
        <a:accent2>
          <a:srgbClr val="F58023"/>
        </a:accent2>
        <a:accent3>
          <a:srgbClr val="F0F0F0"/>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
      <a:clrScheme name="Default Design 16">
        <a:dk1>
          <a:srgbClr val="193F78"/>
        </a:dk1>
        <a:lt1>
          <a:srgbClr val="FFFFFF"/>
        </a:lt1>
        <a:dk2>
          <a:srgbClr val="E0396E"/>
        </a:dk2>
        <a:lt2>
          <a:srgbClr val="666666"/>
        </a:lt2>
        <a:accent1>
          <a:srgbClr val="774F90"/>
        </a:accent1>
        <a:accent2>
          <a:srgbClr val="F58023"/>
        </a:accent2>
        <a:accent3>
          <a:srgbClr val="FFFFFF"/>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GG Baseline report 16.10.2016 (TS)" id="{94117C99-A7B5-4877-ACBB-616097B186A8}" vid="{C2A9EFEE-F141-4528-A714-8E4BB89A2E6A}"/>
    </a:ext>
  </a:extLst>
</a:theme>
</file>

<file path=ppt/theme/theme3.xml><?xml version="1.0" encoding="utf-8"?>
<a:theme xmlns:a="http://schemas.openxmlformats.org/drawingml/2006/main" name="2_Default Design">
  <a:themeElements>
    <a:clrScheme name="">
      <a:dk1>
        <a:srgbClr val="193F78"/>
      </a:dk1>
      <a:lt1>
        <a:srgbClr val="FFFFFF"/>
      </a:lt1>
      <a:dk2>
        <a:srgbClr val="666666"/>
      </a:dk2>
      <a:lt2>
        <a:srgbClr val="E0396E"/>
      </a:lt2>
      <a:accent1>
        <a:srgbClr val="774F90"/>
      </a:accent1>
      <a:accent2>
        <a:srgbClr val="F58023"/>
      </a:accent2>
      <a:accent3>
        <a:srgbClr val="FFFFFF"/>
      </a:accent3>
      <a:accent4>
        <a:srgbClr val="143465"/>
      </a:accent4>
      <a:accent5>
        <a:srgbClr val="BDB2C6"/>
      </a:accent5>
      <a:accent6>
        <a:srgbClr val="DE731F"/>
      </a:accent6>
      <a:hlink>
        <a:srgbClr val="00A4D9"/>
      </a:hlink>
      <a:folHlink>
        <a:srgbClr val="C9D30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C9D300"/>
        </a:folHlink>
      </a:clrScheme>
      <a:clrMap bg1="lt1" tx1="dk1" bg2="lt2" tx2="dk2" accent1="accent1" accent2="accent2" accent3="accent3" accent4="accent4" accent5="accent5" accent6="accent6" hlink="hlink" folHlink="folHlink"/>
    </a:extraClrScheme>
    <a:extraClrScheme>
      <a:clrScheme name="Default Design 15">
        <a:dk1>
          <a:srgbClr val="193F78"/>
        </a:dk1>
        <a:lt1>
          <a:srgbClr val="E6E6E6"/>
        </a:lt1>
        <a:dk2>
          <a:srgbClr val="E0396E"/>
        </a:dk2>
        <a:lt2>
          <a:srgbClr val="666666"/>
        </a:lt2>
        <a:accent1>
          <a:srgbClr val="774F90"/>
        </a:accent1>
        <a:accent2>
          <a:srgbClr val="F58023"/>
        </a:accent2>
        <a:accent3>
          <a:srgbClr val="F0F0F0"/>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
      <a:clrScheme name="Default Design 16">
        <a:dk1>
          <a:srgbClr val="193F78"/>
        </a:dk1>
        <a:lt1>
          <a:srgbClr val="FFFFFF"/>
        </a:lt1>
        <a:dk2>
          <a:srgbClr val="E0396E"/>
        </a:dk2>
        <a:lt2>
          <a:srgbClr val="666666"/>
        </a:lt2>
        <a:accent1>
          <a:srgbClr val="774F90"/>
        </a:accent1>
        <a:accent2>
          <a:srgbClr val="F58023"/>
        </a:accent2>
        <a:accent3>
          <a:srgbClr val="FFFFFF"/>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3659</TotalTime>
  <Words>2550</Words>
  <Application>Microsoft Office PowerPoint</Application>
  <PresentationFormat>Widescreen</PresentationFormat>
  <Paragraphs>333</Paragraphs>
  <Slides>20</Slides>
  <Notes>17</Notes>
  <HiddenSlides>1</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20</vt:i4>
      </vt:variant>
    </vt:vector>
  </HeadingPairs>
  <TitlesOfParts>
    <vt:vector size="29" baseType="lpstr">
      <vt:lpstr>Arial</vt:lpstr>
      <vt:lpstr>Calibri</vt:lpstr>
      <vt:lpstr>Calibri Light</vt:lpstr>
      <vt:lpstr>Symbol</vt:lpstr>
      <vt:lpstr>Wingdings 3</vt:lpstr>
      <vt:lpstr>Default Design</vt:lpstr>
      <vt:lpstr>1_Default Design</vt:lpstr>
      <vt:lpstr>2_Default Design</vt:lpstr>
      <vt:lpstr>1_Office Theme</vt:lpstr>
      <vt:lpstr>CIPFA North East Annual Conference   Technology, Change &amp; Sustainability  Dreaming or Reality? You Decide  1st December 2017</vt:lpstr>
      <vt:lpstr>What’s in store for us?</vt:lpstr>
      <vt:lpstr>What’s in store for us?</vt:lpstr>
      <vt:lpstr>The future is here!</vt:lpstr>
      <vt:lpstr>PowerPoint Presentation</vt:lpstr>
      <vt:lpstr>PowerPoint Presentation</vt:lpstr>
      <vt:lpstr>How successful have we been in implementing technology?</vt:lpstr>
      <vt:lpstr>The Conundrum </vt:lpstr>
      <vt:lpstr>PowerPoint Presentation</vt:lpstr>
      <vt:lpstr>The connection between a quality solution and benefit realization is individuals embracing and adopting the change.</vt:lpstr>
      <vt:lpstr>Why worry?</vt:lpstr>
      <vt:lpstr>What’s required to deliver change successfully?</vt:lpstr>
      <vt:lpstr>How much time do we spend on these?...</vt:lpstr>
      <vt:lpstr>Making it Stick - change behaviours not opinion or attitude</vt:lpstr>
      <vt:lpstr>MINDSPACE</vt:lpstr>
      <vt:lpstr>Knowing your audience| VALUES MODES</vt:lpstr>
      <vt:lpstr>The national breakdown of Value Modes</vt:lpstr>
      <vt:lpstr>Value Mode Breakdown: Grade</vt:lpstr>
      <vt:lpstr>Summing Up</vt:lpstr>
      <vt:lpstr>Contact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dc:creator>
  <cp:lastModifiedBy>Leanna Hay</cp:lastModifiedBy>
  <cp:revision>133</cp:revision>
  <dcterms:created xsi:type="dcterms:W3CDTF">2014-09-12T12:47:44Z</dcterms:created>
  <dcterms:modified xsi:type="dcterms:W3CDTF">2017-11-30T15:06:22Z</dcterms:modified>
</cp:coreProperties>
</file>