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9" r:id="rId5"/>
  </p:sldMasterIdLst>
  <p:notesMasterIdLst>
    <p:notesMasterId r:id="rId27"/>
  </p:notesMasterIdLst>
  <p:handoutMasterIdLst>
    <p:handoutMasterId r:id="rId28"/>
  </p:handoutMasterIdLst>
  <p:sldIdLst>
    <p:sldId id="256" r:id="rId6"/>
    <p:sldId id="257" r:id="rId7"/>
    <p:sldId id="258" r:id="rId8"/>
    <p:sldId id="262" r:id="rId9"/>
    <p:sldId id="272" r:id="rId10"/>
    <p:sldId id="273" r:id="rId11"/>
    <p:sldId id="261" r:id="rId12"/>
    <p:sldId id="274" r:id="rId13"/>
    <p:sldId id="266" r:id="rId14"/>
    <p:sldId id="271" r:id="rId15"/>
    <p:sldId id="275" r:id="rId16"/>
    <p:sldId id="276" r:id="rId17"/>
    <p:sldId id="277" r:id="rId18"/>
    <p:sldId id="279" r:id="rId19"/>
    <p:sldId id="260" r:id="rId20"/>
    <p:sldId id="280" r:id="rId21"/>
    <p:sldId id="281" r:id="rId22"/>
    <p:sldId id="282" r:id="rId23"/>
    <p:sldId id="283" r:id="rId24"/>
    <p:sldId id="284" r:id="rId25"/>
    <p:sldId id="28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704" autoAdjust="0"/>
  </p:normalViewPr>
  <p:slideViewPr>
    <p:cSldViewPr snapToGrid="0">
      <p:cViewPr varScale="1">
        <p:scale>
          <a:sx n="65" d="100"/>
          <a:sy n="65" d="100"/>
        </p:scale>
        <p:origin x="930" y="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1/23/2023</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1/23/2023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Believed woman were not made to run a marathon. Who made that decision, what happened around it and was it just excepted. It changed as Bobbi Gibb challenged that and proved that as a woman she was capable. But also it proved that its not men against women. Men supported Bobbi in that run .. Its about being able to do that job. </a:t>
            </a:r>
          </a:p>
        </p:txBody>
      </p:sp>
      <p:sp>
        <p:nvSpPr>
          <p:cNvPr id="4" name="Slide Number Placeholder 3"/>
          <p:cNvSpPr>
            <a:spLocks noGrp="1"/>
          </p:cNvSpPr>
          <p:nvPr>
            <p:ph type="sldNum" sz="quarter" idx="5"/>
          </p:nvPr>
        </p:nvSpPr>
        <p:spPr/>
        <p:txBody>
          <a:bodyPr/>
          <a:lstStyle/>
          <a:p>
            <a:fld id="{22289C57-55D7-40A4-A101-E74FAC7A092B}" type="slidenum">
              <a:rPr lang="en-US" smtClean="0"/>
              <a:t>2</a:t>
            </a:fld>
            <a:endParaRPr lang="en-US" dirty="0"/>
          </a:p>
        </p:txBody>
      </p:sp>
    </p:spTree>
    <p:extLst>
      <p:ext uri="{BB962C8B-B14F-4D97-AF65-F5344CB8AC3E}">
        <p14:creationId xmlns:p14="http://schemas.microsoft.com/office/powerpoint/2010/main" val="1357197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1347 female officers in </a:t>
            </a:r>
            <a:r>
              <a:rPr lang="en-GB" dirty="0" err="1"/>
              <a:t>Norpol</a:t>
            </a:r>
            <a:r>
              <a:rPr lang="en-GB" dirty="0"/>
              <a:t> – 36.88% in the workforce – but still a way to go within higher ranks</a:t>
            </a:r>
          </a:p>
        </p:txBody>
      </p:sp>
      <p:sp>
        <p:nvSpPr>
          <p:cNvPr id="4" name="Slide Number Placeholder 3"/>
          <p:cNvSpPr>
            <a:spLocks noGrp="1"/>
          </p:cNvSpPr>
          <p:nvPr>
            <p:ph type="sldNum" sz="quarter" idx="5"/>
          </p:nvPr>
        </p:nvSpPr>
        <p:spPr/>
        <p:txBody>
          <a:bodyPr/>
          <a:lstStyle/>
          <a:p>
            <a:fld id="{22289C57-55D7-40A4-A101-E74FAC7A092B}" type="slidenum">
              <a:rPr lang="en-US" smtClean="0"/>
              <a:t>3</a:t>
            </a:fld>
            <a:endParaRPr lang="en-US" dirty="0"/>
          </a:p>
        </p:txBody>
      </p:sp>
    </p:spTree>
    <p:extLst>
      <p:ext uri="{BB962C8B-B14F-4D97-AF65-F5344CB8AC3E}">
        <p14:creationId xmlns:p14="http://schemas.microsoft.com/office/powerpoint/2010/main" val="2717583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 experience in those 5 years – I never felt any less worth. But reflecting on my career there were certainly decisions made that could be due to gender. </a:t>
            </a:r>
          </a:p>
          <a:p>
            <a:r>
              <a:rPr lang="en-GB" dirty="0"/>
              <a:t>Sexual Offences – all SOLO officers were female. Anything to do with a child usually a female was sent. But actually were these the best decisions to have the best person for the job. </a:t>
            </a:r>
          </a:p>
          <a:p>
            <a:r>
              <a:rPr lang="en-GB" dirty="0"/>
              <a:t>Opportunity – SOLO/ABE Public Order and driving. </a:t>
            </a:r>
          </a:p>
        </p:txBody>
      </p:sp>
      <p:sp>
        <p:nvSpPr>
          <p:cNvPr id="4" name="Slide Number Placeholder 3"/>
          <p:cNvSpPr>
            <a:spLocks noGrp="1"/>
          </p:cNvSpPr>
          <p:nvPr>
            <p:ph type="sldNum" sz="quarter" idx="5"/>
          </p:nvPr>
        </p:nvSpPr>
        <p:spPr/>
        <p:txBody>
          <a:bodyPr/>
          <a:lstStyle/>
          <a:p>
            <a:fld id="{22289C57-55D7-40A4-A101-E74FAC7A092B}" type="slidenum">
              <a:rPr lang="en-US" smtClean="0"/>
              <a:t>4</a:t>
            </a:fld>
            <a:endParaRPr lang="en-US" dirty="0"/>
          </a:p>
        </p:txBody>
      </p:sp>
    </p:spTree>
    <p:extLst>
      <p:ext uri="{BB962C8B-B14F-4D97-AF65-F5344CB8AC3E}">
        <p14:creationId xmlns:p14="http://schemas.microsoft.com/office/powerpoint/2010/main" val="4170407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 Was it because I was female and my shift was heavily dominated by older males or was it because they thought I lacked experience (3 years in). Its easy to jump to “its because </a:t>
            </a:r>
            <a:r>
              <a:rPr lang="en-GB" dirty="0" err="1"/>
              <a:t>Im</a:t>
            </a:r>
            <a:r>
              <a:rPr lang="en-GB" dirty="0"/>
              <a:t> female”</a:t>
            </a:r>
          </a:p>
          <a:p>
            <a:r>
              <a:rPr lang="en-GB" dirty="0"/>
              <a:t>But did I actually ask why or did someone have my back and ask for me? Its often about the support or lack of support you have. </a:t>
            </a:r>
          </a:p>
          <a:p>
            <a:r>
              <a:rPr lang="en-GB" dirty="0"/>
              <a:t>Promotion – Its competitive and unfortunately I have heard it when women get promoted “slept to the top” .. Do we hear that about men. No .. So we are already having our success jaded and that opinion is formed about our capability. That we did not get the promotion because we can do the job.  But also who’s mouth has that come from – WOMEN and MEN.  </a:t>
            </a:r>
          </a:p>
          <a:p>
            <a:r>
              <a:rPr lang="en-GB" dirty="0"/>
              <a:t>“that course” – First time I felt vulnerable as a woman. Only woman on that course .. One very influential male who did everything to talk over me, to disagree with every point I made. The effect others would actually wait for his opinion before commenting. Was that because he was male? Or was that just him. Its amazing how many people will just follow and not have that voice themselves. Others must of seen it but chose to conform rather than support what was right. </a:t>
            </a:r>
          </a:p>
          <a:p>
            <a:endParaRPr lang="en-GB" dirty="0"/>
          </a:p>
        </p:txBody>
      </p:sp>
      <p:sp>
        <p:nvSpPr>
          <p:cNvPr id="4" name="Slide Number Placeholder 3"/>
          <p:cNvSpPr>
            <a:spLocks noGrp="1"/>
          </p:cNvSpPr>
          <p:nvPr>
            <p:ph type="sldNum" sz="quarter" idx="5"/>
          </p:nvPr>
        </p:nvSpPr>
        <p:spPr/>
        <p:txBody>
          <a:bodyPr/>
          <a:lstStyle/>
          <a:p>
            <a:fld id="{22289C57-55D7-40A4-A101-E74FAC7A092B}" type="slidenum">
              <a:rPr lang="en-US" smtClean="0"/>
              <a:t>5</a:t>
            </a:fld>
            <a:endParaRPr lang="en-US" dirty="0"/>
          </a:p>
        </p:txBody>
      </p:sp>
    </p:spTree>
    <p:extLst>
      <p:ext uri="{BB962C8B-B14F-4D97-AF65-F5344CB8AC3E}">
        <p14:creationId xmlns:p14="http://schemas.microsoft.com/office/powerpoint/2010/main" val="401351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did not stay in one role. I moved and had a plan. I feel these roles gave me experience and moulded my behaviours. I was in a development role and I had a civilian manager she was female. She changed me and I think for the better. She would have one to ones with me and actually give me a platform for my voice. She listened it wasn’t just lip service. I took a lot of what she did and still do those things for my team now. But the biggest thing she supported me .. WOMAN to WOMAN. She got my needs not just at work but as a woman. We are all different and will take different paths but sometimes to understand someone and give them the support is to walk in that persons shoes .. That can be simply just being a woman. </a:t>
            </a:r>
          </a:p>
        </p:txBody>
      </p:sp>
      <p:sp>
        <p:nvSpPr>
          <p:cNvPr id="4" name="Slide Number Placeholder 3"/>
          <p:cNvSpPr>
            <a:spLocks noGrp="1"/>
          </p:cNvSpPr>
          <p:nvPr>
            <p:ph type="sldNum" sz="quarter" idx="5"/>
          </p:nvPr>
        </p:nvSpPr>
        <p:spPr/>
        <p:txBody>
          <a:bodyPr/>
          <a:lstStyle/>
          <a:p>
            <a:fld id="{22289C57-55D7-40A4-A101-E74FAC7A092B}" type="slidenum">
              <a:rPr lang="en-US" smtClean="0"/>
              <a:t>6</a:t>
            </a:fld>
            <a:endParaRPr lang="en-US" dirty="0"/>
          </a:p>
        </p:txBody>
      </p:sp>
    </p:spTree>
    <p:extLst>
      <p:ext uri="{BB962C8B-B14F-4D97-AF65-F5344CB8AC3E}">
        <p14:creationId xmlns:p14="http://schemas.microsoft.com/office/powerpoint/2010/main" val="2737859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Being a parent is hard. Being a parent working full time is hard. Being a parent working full time and having career aspirations in my opinion is even harder. Men and Women as parents – single parent / men are in this role too. However, what I will say from experience being a mam is another full time job, partners will help but you have to tell them, leave them lists, remind them .. Its like mam’s are the computers that have reminders pinging in every day. Then don’t get me started on house work .. </a:t>
            </a:r>
            <a:r>
              <a:rPr lang="en-GB" b="1" dirty="0"/>
              <a:t>SIU / COVID EXPERIENCE – I needed help and support. I was moved teams another women on that team .. She understood we both helped each other out, she started late due to school run I covered and I had to leave early she covered. It takes sometimes a women to understand another women and if that support is in place in management structure and rank then will it not be easier?</a:t>
            </a:r>
          </a:p>
        </p:txBody>
      </p:sp>
      <p:sp>
        <p:nvSpPr>
          <p:cNvPr id="4" name="Slide Number Placeholder 3"/>
          <p:cNvSpPr>
            <a:spLocks noGrp="1"/>
          </p:cNvSpPr>
          <p:nvPr>
            <p:ph type="sldNum" sz="quarter" idx="5"/>
          </p:nvPr>
        </p:nvSpPr>
        <p:spPr/>
        <p:txBody>
          <a:bodyPr/>
          <a:lstStyle/>
          <a:p>
            <a:fld id="{22289C57-55D7-40A4-A101-E74FAC7A092B}" type="slidenum">
              <a:rPr lang="en-US" smtClean="0"/>
              <a:t>7</a:t>
            </a:fld>
            <a:endParaRPr lang="en-US" dirty="0"/>
          </a:p>
        </p:txBody>
      </p:sp>
    </p:spTree>
    <p:extLst>
      <p:ext uri="{BB962C8B-B14F-4D97-AF65-F5344CB8AC3E}">
        <p14:creationId xmlns:p14="http://schemas.microsoft.com/office/powerpoint/2010/main" val="2820494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took responsibility to find a job that suited me.. Not just jumping ship actually having my career goals in sight but understanding what was actually the priorities. That was </a:t>
            </a:r>
            <a:r>
              <a:rPr lang="en-GB" dirty="0" err="1"/>
              <a:t>beable</a:t>
            </a:r>
            <a:r>
              <a:rPr lang="en-GB" dirty="0"/>
              <a:t> to get a job Monday to Friday not working those shifts .. But not forever but for now, with a 6 year old but still doing what I love. I work in serious organised crime and I disrupt the highest harm individuals. Within my current role I have completed a degree, I have passed my Insp exam and I am currently doing a diploma – whilst being a mam and a friend.  It was about recognising what I needed not what I thought someone else expected of me or having to give 200% as a woman in a male dominated environment. </a:t>
            </a:r>
          </a:p>
        </p:txBody>
      </p:sp>
      <p:sp>
        <p:nvSpPr>
          <p:cNvPr id="4" name="Slide Number Placeholder 3"/>
          <p:cNvSpPr>
            <a:spLocks noGrp="1"/>
          </p:cNvSpPr>
          <p:nvPr>
            <p:ph type="sldNum" sz="quarter" idx="5"/>
          </p:nvPr>
        </p:nvSpPr>
        <p:spPr/>
        <p:txBody>
          <a:bodyPr/>
          <a:lstStyle/>
          <a:p>
            <a:fld id="{22289C57-55D7-40A4-A101-E74FAC7A092B}" type="slidenum">
              <a:rPr lang="en-US" smtClean="0"/>
              <a:t>8</a:t>
            </a:fld>
            <a:endParaRPr lang="en-US" dirty="0"/>
          </a:p>
        </p:txBody>
      </p:sp>
    </p:spTree>
    <p:extLst>
      <p:ext uri="{BB962C8B-B14F-4D97-AF65-F5344CB8AC3E}">
        <p14:creationId xmlns:p14="http://schemas.microsoft.com/office/powerpoint/2010/main" val="3578380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See it to be it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Highlight women at all ranks and roles to show the options and opportunities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Educate yourself on issues and barriers that prevent women putting themselves forward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E258A-0EAE-584D-AA77-7E94A15DB3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9599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Flexible patterns / job share / </a:t>
            </a:r>
            <a:r>
              <a:rPr lang="en-US" dirty="0" err="1"/>
              <a:t>wfh</a:t>
            </a:r>
            <a:r>
              <a:rPr lang="en-US" dirty="0"/>
              <a:t>  - GMP offer 21 and 28 </a:t>
            </a:r>
            <a:r>
              <a:rPr lang="en-US" dirty="0" err="1"/>
              <a:t>hrs</a:t>
            </a:r>
            <a:r>
              <a:rPr lang="en-US" dirty="0"/>
              <a:t> contracts  - on RPT currently flex patterns and increasingly popular with male colleagues who are taking on a large share of childcare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Support groups are vital – if they are resilient / well resourced and heard  - happy support groups drive cultural change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Listening circles – education for males / leaders leading by example / improve reporting processes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Policies very masculine and not inclusive – </a:t>
            </a:r>
            <a:r>
              <a:rPr lang="en-US" dirty="0" err="1"/>
              <a:t>ie</a:t>
            </a:r>
            <a:r>
              <a:rPr lang="en-US" dirty="0"/>
              <a:t> talks about heterosexual relationships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E258A-0EAE-584D-AA77-7E94A15DB3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11372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spc="150" baseline="0"/>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Graphic 7">
            <a:extLst>
              <a:ext uri="{FF2B5EF4-FFF2-40B4-BE49-F238E27FC236}">
                <a16:creationId xmlns:a16="http://schemas.microsoft.com/office/drawing/2014/main" id="{A04F1E16-9A84-4D0E-9706-79C396AF6A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r>
              <a:rPr lang="en-US"/>
              <a:t>Click icon to add SmartArt graphic</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6831155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p:nvPr>
        </p:nvSpPr>
        <p:spPr>
          <a:xfrm>
            <a:off x="166074" y="1507772"/>
            <a:ext cx="2141764" cy="514350"/>
          </a:xfrm>
        </p:spPr>
        <p:txBody>
          <a:bodyPr anchor="ctr">
            <a:normAutofit/>
          </a:bodyPr>
          <a:lstStyle>
            <a:lvl1pPr marL="0" indent="0" algn="r">
              <a:buNone/>
              <a:defRPr sz="2000"/>
            </a:lvl1pPr>
          </a:lstStyle>
          <a:p>
            <a:pPr lvl="0"/>
            <a:r>
              <a:rPr lang="en-US"/>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anchor="ctr">
            <a:normAutofit/>
          </a:bodyPr>
          <a:lstStyle>
            <a:lvl1pPr marL="0" indent="0" algn="r">
              <a:buNone/>
              <a:defRPr sz="200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anchor="ctr">
            <a:normAutofit/>
          </a:bodyPr>
          <a:lstStyle>
            <a:lvl1pPr marL="0" indent="0" algn="r">
              <a:buNone/>
              <a:defRPr sz="200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p:nvPr>
        </p:nvSpPr>
        <p:spPr>
          <a:xfrm>
            <a:off x="1922756" y="4736748"/>
            <a:ext cx="2141764" cy="514350"/>
          </a:xfrm>
        </p:spPr>
        <p:txBody>
          <a:bodyPr anchor="ctr">
            <a:normAutofit/>
          </a:bodyPr>
          <a:lstStyle>
            <a:lvl1pPr marL="0" indent="0" algn="r">
              <a:buNone/>
              <a:defRPr sz="200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6" y="1613528"/>
            <a:ext cx="5102680" cy="1010842"/>
          </a:xfrm>
        </p:spPr>
        <p:txBody>
          <a:bodyPr anchor="t">
            <a:normAutofit/>
          </a:bodyPr>
          <a:lstStyle>
            <a:lvl1pPr marL="0" indent="0" algn="l">
              <a:lnSpc>
                <a:spcPct val="100000"/>
              </a:lnSpc>
              <a:buNone/>
              <a:defRPr sz="1400" spc="50" baseline="0"/>
            </a:lvl1pPr>
          </a:lstStyle>
          <a:p>
            <a:pPr lvl="0"/>
            <a:r>
              <a:rPr lang="en-US" dirty="0"/>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0" y="4824430"/>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a:lstStyle>
            <a:lvl1pPr>
              <a:defRPr sz="900"/>
            </a:lvl1pPr>
          </a:lstStyle>
          <a:p>
            <a:r>
              <a:rPr lang="en-US" dirty="0"/>
              <a:t>PRESENTATION TITLE</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A49DFD55-3C28-40EF-9E31-A92D2E4017FF}" type="slidenum">
              <a:rPr lang="en-US" smtClean="0"/>
              <a:pPr/>
              <a:t>‹#›</a:t>
            </a:fld>
            <a:endParaRPr lang="en-US" dirty="0"/>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userDrawn="1"/>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userDrawn="1"/>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6525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89671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D74AA03A-263D-4B5F-B05B-7D6923A9A4D3}"/>
              </a:ext>
            </a:extLst>
          </p:cNvPr>
          <p:cNvGrpSpPr/>
          <p:nvPr userDrawn="1"/>
        </p:nvGrpSpPr>
        <p:grpSpPr>
          <a:xfrm>
            <a:off x="0" y="0"/>
            <a:ext cx="4762501" cy="5186363"/>
            <a:chOff x="0" y="0"/>
            <a:chExt cx="4762501" cy="5186363"/>
          </a:xfrm>
        </p:grpSpPr>
        <p:cxnSp>
          <p:nvCxnSpPr>
            <p:cNvPr id="23" name="Straight Connector 22">
              <a:extLst>
                <a:ext uri="{FF2B5EF4-FFF2-40B4-BE49-F238E27FC236}">
                  <a16:creationId xmlns:a16="http://schemas.microsoft.com/office/drawing/2014/main" id="{D87F08D6-2CA7-4A5A-BE34-07113DCA535D}"/>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PRESENTATION TITLE</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1371997"/>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489546-6F5C-5B4F-8793-5D45BA8FB7F8}"/>
              </a:ext>
            </a:extLst>
          </p:cNvPr>
          <p:cNvPicPr>
            <a:picLocks noChangeAspect="1"/>
          </p:cNvPicPr>
          <p:nvPr userDrawn="1"/>
        </p:nvPicPr>
        <p:blipFill>
          <a:blip r:embed="rId2"/>
          <a:stretch>
            <a:fillRect/>
          </a:stretch>
        </p:blipFill>
        <p:spPr>
          <a:xfrm>
            <a:off x="0" y="5943600"/>
            <a:ext cx="12192000" cy="914400"/>
          </a:xfrm>
          <a:prstGeom prst="rect">
            <a:avLst/>
          </a:prstGeom>
        </p:spPr>
      </p:pic>
      <p:sp>
        <p:nvSpPr>
          <p:cNvPr id="2" name="Title 1">
            <a:extLst>
              <a:ext uri="{FF2B5EF4-FFF2-40B4-BE49-F238E27FC236}">
                <a16:creationId xmlns:a16="http://schemas.microsoft.com/office/drawing/2014/main" id="{48690CF6-C9C5-E145-8023-C1DC12666B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3E45CA-16E6-7F42-BBE4-276DDF4C9D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E60C08-A170-4E43-AA2C-31664D2B1C25}"/>
              </a:ext>
            </a:extLst>
          </p:cNvPr>
          <p:cNvSpPr>
            <a:spLocks noGrp="1"/>
          </p:cNvSpPr>
          <p:nvPr>
            <p:ph type="dt" sz="half" idx="10"/>
          </p:nvPr>
        </p:nvSpPr>
        <p:spPr>
          <a:xfrm>
            <a:off x="838200" y="5820120"/>
            <a:ext cx="2743200" cy="365125"/>
          </a:xfrm>
        </p:spPr>
        <p:txBody>
          <a:bodyPr/>
          <a:lstStyle/>
          <a:p>
            <a:fld id="{30CA6387-8F1E-B74C-85AE-AB72EE60E2F7}" type="datetimeFigureOut">
              <a:rPr lang="en-US" smtClean="0"/>
              <a:t>1/23/2023</a:t>
            </a:fld>
            <a:endParaRPr lang="en-US" dirty="0"/>
          </a:p>
        </p:txBody>
      </p:sp>
      <p:sp>
        <p:nvSpPr>
          <p:cNvPr id="5" name="Footer Placeholder 4">
            <a:extLst>
              <a:ext uri="{FF2B5EF4-FFF2-40B4-BE49-F238E27FC236}">
                <a16:creationId xmlns:a16="http://schemas.microsoft.com/office/drawing/2014/main" id="{2BEE4393-14F3-D140-96A7-FEEDC275159F}"/>
              </a:ext>
            </a:extLst>
          </p:cNvPr>
          <p:cNvSpPr>
            <a:spLocks noGrp="1"/>
          </p:cNvSpPr>
          <p:nvPr>
            <p:ph type="ftr" sz="quarter" idx="11"/>
          </p:nvPr>
        </p:nvSpPr>
        <p:spPr>
          <a:xfrm>
            <a:off x="4038600" y="5826151"/>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7812FD93-91A7-1841-B7BB-84B53A818F4F}"/>
              </a:ext>
            </a:extLst>
          </p:cNvPr>
          <p:cNvSpPr>
            <a:spLocks noGrp="1"/>
          </p:cNvSpPr>
          <p:nvPr>
            <p:ph type="sldNum" sz="quarter" idx="12"/>
          </p:nvPr>
        </p:nvSpPr>
        <p:spPr>
          <a:xfrm>
            <a:off x="8610600" y="5820121"/>
            <a:ext cx="2743200" cy="365125"/>
          </a:xfrm>
        </p:spPr>
        <p:txBody>
          <a:bodyPr/>
          <a:lstStyle/>
          <a:p>
            <a:fld id="{2DD98067-D88E-B243-A2A3-68290FE8452C}" type="slidenum">
              <a:rPr lang="en-US" smtClean="0"/>
              <a:t>‹#›</a:t>
            </a:fld>
            <a:endParaRPr lang="en-US" dirty="0"/>
          </a:p>
        </p:txBody>
      </p:sp>
      <p:pic>
        <p:nvPicPr>
          <p:cNvPr id="12" name="Picture 11">
            <a:extLst>
              <a:ext uri="{FF2B5EF4-FFF2-40B4-BE49-F238E27FC236}">
                <a16:creationId xmlns:a16="http://schemas.microsoft.com/office/drawing/2014/main" id="{B64C31A9-C093-0940-8A3C-9D450B677BCF}"/>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58197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EB56C-E8D4-464B-8BAE-90180C446C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9B8933-006D-2640-AFE2-54C2CD5920C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B91B31-E4D9-AE42-A174-EF7E56AEFB66}"/>
              </a:ext>
            </a:extLst>
          </p:cNvPr>
          <p:cNvSpPr>
            <a:spLocks noGrp="1"/>
          </p:cNvSpPr>
          <p:nvPr>
            <p:ph type="dt" sz="half" idx="10"/>
          </p:nvPr>
        </p:nvSpPr>
        <p:spPr/>
        <p:txBody>
          <a:bodyPr/>
          <a:lstStyle/>
          <a:p>
            <a:fld id="{30CA6387-8F1E-B74C-85AE-AB72EE60E2F7}" type="datetimeFigureOut">
              <a:rPr lang="en-US" smtClean="0"/>
              <a:t>1/23/2023</a:t>
            </a:fld>
            <a:endParaRPr lang="en-US" dirty="0"/>
          </a:p>
        </p:txBody>
      </p:sp>
      <p:sp>
        <p:nvSpPr>
          <p:cNvPr id="5" name="Footer Placeholder 4">
            <a:extLst>
              <a:ext uri="{FF2B5EF4-FFF2-40B4-BE49-F238E27FC236}">
                <a16:creationId xmlns:a16="http://schemas.microsoft.com/office/drawing/2014/main" id="{37C016FA-743E-734D-96D1-ADCE4D5E982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5E244E-FAA9-FB45-93BE-093E6B52D2E0}"/>
              </a:ext>
            </a:extLst>
          </p:cNvPr>
          <p:cNvSpPr>
            <a:spLocks noGrp="1"/>
          </p:cNvSpPr>
          <p:nvPr>
            <p:ph type="sldNum" sz="quarter" idx="12"/>
          </p:nvPr>
        </p:nvSpPr>
        <p:spPr/>
        <p:txBody>
          <a:bodyPr/>
          <a:lstStyle/>
          <a:p>
            <a:fld id="{2DD98067-D88E-B243-A2A3-68290FE8452C}" type="slidenum">
              <a:rPr lang="en-US" smtClean="0"/>
              <a:t>‹#›</a:t>
            </a:fld>
            <a:endParaRPr lang="en-US" dirty="0"/>
          </a:p>
        </p:txBody>
      </p:sp>
    </p:spTree>
    <p:extLst>
      <p:ext uri="{BB962C8B-B14F-4D97-AF65-F5344CB8AC3E}">
        <p14:creationId xmlns:p14="http://schemas.microsoft.com/office/powerpoint/2010/main" val="2973929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5AE26-7B8B-3F48-B52A-9046FE32DE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731ADC-753F-C04E-B37C-BBF728AD3D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DDD1F4-3276-104D-A593-D6459D63EA3A}"/>
              </a:ext>
            </a:extLst>
          </p:cNvPr>
          <p:cNvSpPr>
            <a:spLocks noGrp="1"/>
          </p:cNvSpPr>
          <p:nvPr>
            <p:ph type="dt" sz="half" idx="10"/>
          </p:nvPr>
        </p:nvSpPr>
        <p:spPr/>
        <p:txBody>
          <a:bodyPr/>
          <a:lstStyle/>
          <a:p>
            <a:fld id="{30CA6387-8F1E-B74C-85AE-AB72EE60E2F7}" type="datetimeFigureOut">
              <a:rPr lang="en-US" smtClean="0"/>
              <a:t>1/23/2023</a:t>
            </a:fld>
            <a:endParaRPr lang="en-US" dirty="0"/>
          </a:p>
        </p:txBody>
      </p:sp>
      <p:sp>
        <p:nvSpPr>
          <p:cNvPr id="5" name="Footer Placeholder 4">
            <a:extLst>
              <a:ext uri="{FF2B5EF4-FFF2-40B4-BE49-F238E27FC236}">
                <a16:creationId xmlns:a16="http://schemas.microsoft.com/office/drawing/2014/main" id="{219D6DB3-5C44-534A-A9BF-B34CF1B561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362258-F6BE-EB49-8188-D0C04383BD5D}"/>
              </a:ext>
            </a:extLst>
          </p:cNvPr>
          <p:cNvSpPr>
            <a:spLocks noGrp="1"/>
          </p:cNvSpPr>
          <p:nvPr>
            <p:ph type="sldNum" sz="quarter" idx="12"/>
          </p:nvPr>
        </p:nvSpPr>
        <p:spPr/>
        <p:txBody>
          <a:bodyPr/>
          <a:lstStyle/>
          <a:p>
            <a:fld id="{2DD98067-D88E-B243-A2A3-68290FE8452C}" type="slidenum">
              <a:rPr lang="en-US" smtClean="0"/>
              <a:t>‹#›</a:t>
            </a:fld>
            <a:endParaRPr lang="en-US" dirty="0"/>
          </a:p>
        </p:txBody>
      </p:sp>
    </p:spTree>
    <p:extLst>
      <p:ext uri="{BB962C8B-B14F-4D97-AF65-F5344CB8AC3E}">
        <p14:creationId xmlns:p14="http://schemas.microsoft.com/office/powerpoint/2010/main" val="2990257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0255A-640A-D444-A521-6553682FC5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E8937-BFF0-3342-8CAA-C0F7BED6C6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1991C6-DFA8-8444-96BD-8FED016A5EE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FA3975-63C9-8649-9D79-0C78054039CC}"/>
              </a:ext>
            </a:extLst>
          </p:cNvPr>
          <p:cNvSpPr>
            <a:spLocks noGrp="1"/>
          </p:cNvSpPr>
          <p:nvPr>
            <p:ph type="dt" sz="half" idx="10"/>
          </p:nvPr>
        </p:nvSpPr>
        <p:spPr/>
        <p:txBody>
          <a:bodyPr/>
          <a:lstStyle/>
          <a:p>
            <a:fld id="{30CA6387-8F1E-B74C-85AE-AB72EE60E2F7}" type="datetimeFigureOut">
              <a:rPr lang="en-US" smtClean="0"/>
              <a:t>1/23/2023</a:t>
            </a:fld>
            <a:endParaRPr lang="en-US" dirty="0"/>
          </a:p>
        </p:txBody>
      </p:sp>
      <p:sp>
        <p:nvSpPr>
          <p:cNvPr id="6" name="Footer Placeholder 5">
            <a:extLst>
              <a:ext uri="{FF2B5EF4-FFF2-40B4-BE49-F238E27FC236}">
                <a16:creationId xmlns:a16="http://schemas.microsoft.com/office/drawing/2014/main" id="{581D6E45-1623-184D-B74C-6F9023A48DB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1D8D5D-49C0-0B4F-AB7D-8374AA70E3F2}"/>
              </a:ext>
            </a:extLst>
          </p:cNvPr>
          <p:cNvSpPr>
            <a:spLocks noGrp="1"/>
          </p:cNvSpPr>
          <p:nvPr>
            <p:ph type="sldNum" sz="quarter" idx="12"/>
          </p:nvPr>
        </p:nvSpPr>
        <p:spPr/>
        <p:txBody>
          <a:bodyPr/>
          <a:lstStyle/>
          <a:p>
            <a:fld id="{2DD98067-D88E-B243-A2A3-68290FE8452C}" type="slidenum">
              <a:rPr lang="en-US" smtClean="0"/>
              <a:t>‹#›</a:t>
            </a:fld>
            <a:endParaRPr lang="en-US" dirty="0"/>
          </a:p>
        </p:txBody>
      </p:sp>
    </p:spTree>
    <p:extLst>
      <p:ext uri="{BB962C8B-B14F-4D97-AF65-F5344CB8AC3E}">
        <p14:creationId xmlns:p14="http://schemas.microsoft.com/office/powerpoint/2010/main" val="152682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7F03F-FD8A-7640-B6C5-7D25780CC7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DC7783-EAFD-CB47-8943-78EE987F56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20FC455-8C43-154C-8DBA-51DF89FF6DF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690B39-D2D8-5740-89D0-A2865435BD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EBE1C3-9614-374D-8309-31A9493199B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3BE588-14ED-7B44-A73D-92D54F875B62}"/>
              </a:ext>
            </a:extLst>
          </p:cNvPr>
          <p:cNvSpPr>
            <a:spLocks noGrp="1"/>
          </p:cNvSpPr>
          <p:nvPr>
            <p:ph type="dt" sz="half" idx="10"/>
          </p:nvPr>
        </p:nvSpPr>
        <p:spPr/>
        <p:txBody>
          <a:bodyPr/>
          <a:lstStyle/>
          <a:p>
            <a:fld id="{30CA6387-8F1E-B74C-85AE-AB72EE60E2F7}" type="datetimeFigureOut">
              <a:rPr lang="en-US" smtClean="0"/>
              <a:t>1/23/2023</a:t>
            </a:fld>
            <a:endParaRPr lang="en-US" dirty="0"/>
          </a:p>
        </p:txBody>
      </p:sp>
      <p:sp>
        <p:nvSpPr>
          <p:cNvPr id="8" name="Footer Placeholder 7">
            <a:extLst>
              <a:ext uri="{FF2B5EF4-FFF2-40B4-BE49-F238E27FC236}">
                <a16:creationId xmlns:a16="http://schemas.microsoft.com/office/drawing/2014/main" id="{4A1E3FFF-7AB7-5649-9056-48682904A24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938A797-ECDE-7945-87E3-E0B4702406FA}"/>
              </a:ext>
            </a:extLst>
          </p:cNvPr>
          <p:cNvSpPr>
            <a:spLocks noGrp="1"/>
          </p:cNvSpPr>
          <p:nvPr>
            <p:ph type="sldNum" sz="quarter" idx="12"/>
          </p:nvPr>
        </p:nvSpPr>
        <p:spPr/>
        <p:txBody>
          <a:bodyPr/>
          <a:lstStyle/>
          <a:p>
            <a:fld id="{2DD98067-D88E-B243-A2A3-68290FE8452C}" type="slidenum">
              <a:rPr lang="en-US" smtClean="0"/>
              <a:t>‹#›</a:t>
            </a:fld>
            <a:endParaRPr lang="en-US" dirty="0"/>
          </a:p>
        </p:txBody>
      </p:sp>
    </p:spTree>
    <p:extLst>
      <p:ext uri="{BB962C8B-B14F-4D97-AF65-F5344CB8AC3E}">
        <p14:creationId xmlns:p14="http://schemas.microsoft.com/office/powerpoint/2010/main" val="2282333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7E33C-D79E-D64C-9707-1695E72959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A1052D-EE05-B047-8874-6F927976E54D}"/>
              </a:ext>
            </a:extLst>
          </p:cNvPr>
          <p:cNvSpPr>
            <a:spLocks noGrp="1"/>
          </p:cNvSpPr>
          <p:nvPr>
            <p:ph type="dt" sz="half" idx="10"/>
          </p:nvPr>
        </p:nvSpPr>
        <p:spPr/>
        <p:txBody>
          <a:bodyPr/>
          <a:lstStyle/>
          <a:p>
            <a:fld id="{30CA6387-8F1E-B74C-85AE-AB72EE60E2F7}" type="datetimeFigureOut">
              <a:rPr lang="en-US" smtClean="0"/>
              <a:t>1/23/2023</a:t>
            </a:fld>
            <a:endParaRPr lang="en-US" dirty="0"/>
          </a:p>
        </p:txBody>
      </p:sp>
      <p:sp>
        <p:nvSpPr>
          <p:cNvPr id="4" name="Footer Placeholder 3">
            <a:extLst>
              <a:ext uri="{FF2B5EF4-FFF2-40B4-BE49-F238E27FC236}">
                <a16:creationId xmlns:a16="http://schemas.microsoft.com/office/drawing/2014/main" id="{CE67AB16-4F8A-3F47-8F7A-D2B8BDA35C6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FCE139-B993-C249-98D2-FC99235CB796}"/>
              </a:ext>
            </a:extLst>
          </p:cNvPr>
          <p:cNvSpPr>
            <a:spLocks noGrp="1"/>
          </p:cNvSpPr>
          <p:nvPr>
            <p:ph type="sldNum" sz="quarter" idx="12"/>
          </p:nvPr>
        </p:nvSpPr>
        <p:spPr/>
        <p:txBody>
          <a:bodyPr/>
          <a:lstStyle/>
          <a:p>
            <a:fld id="{2DD98067-D88E-B243-A2A3-68290FE8452C}" type="slidenum">
              <a:rPr lang="en-US" smtClean="0"/>
              <a:t>‹#›</a:t>
            </a:fld>
            <a:endParaRPr lang="en-US" dirty="0"/>
          </a:p>
        </p:txBody>
      </p:sp>
    </p:spTree>
    <p:extLst>
      <p:ext uri="{BB962C8B-B14F-4D97-AF65-F5344CB8AC3E}">
        <p14:creationId xmlns:p14="http://schemas.microsoft.com/office/powerpoint/2010/main" val="3681872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E4E434-ED6B-C94B-B94E-81755B3044A8}"/>
              </a:ext>
            </a:extLst>
          </p:cNvPr>
          <p:cNvSpPr>
            <a:spLocks noGrp="1"/>
          </p:cNvSpPr>
          <p:nvPr>
            <p:ph type="dt" sz="half" idx="10"/>
          </p:nvPr>
        </p:nvSpPr>
        <p:spPr/>
        <p:txBody>
          <a:bodyPr/>
          <a:lstStyle/>
          <a:p>
            <a:fld id="{30CA6387-8F1E-B74C-85AE-AB72EE60E2F7}" type="datetimeFigureOut">
              <a:rPr lang="en-US" smtClean="0"/>
              <a:t>1/23/2023</a:t>
            </a:fld>
            <a:endParaRPr lang="en-US" dirty="0"/>
          </a:p>
        </p:txBody>
      </p:sp>
      <p:sp>
        <p:nvSpPr>
          <p:cNvPr id="3" name="Footer Placeholder 2">
            <a:extLst>
              <a:ext uri="{FF2B5EF4-FFF2-40B4-BE49-F238E27FC236}">
                <a16:creationId xmlns:a16="http://schemas.microsoft.com/office/drawing/2014/main" id="{4DAB586B-BD11-994D-B43D-FFFC125F2CA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881213A-67CE-9B4B-84D2-6B0B57E800DB}"/>
              </a:ext>
            </a:extLst>
          </p:cNvPr>
          <p:cNvSpPr>
            <a:spLocks noGrp="1"/>
          </p:cNvSpPr>
          <p:nvPr>
            <p:ph type="sldNum" sz="quarter" idx="12"/>
          </p:nvPr>
        </p:nvSpPr>
        <p:spPr/>
        <p:txBody>
          <a:bodyPr/>
          <a:lstStyle/>
          <a:p>
            <a:fld id="{2DD98067-D88E-B243-A2A3-68290FE8452C}" type="slidenum">
              <a:rPr lang="en-US" smtClean="0"/>
              <a:t>‹#›</a:t>
            </a:fld>
            <a:endParaRPr lang="en-US" dirty="0"/>
          </a:p>
        </p:txBody>
      </p:sp>
    </p:spTree>
    <p:extLst>
      <p:ext uri="{BB962C8B-B14F-4D97-AF65-F5344CB8AC3E}">
        <p14:creationId xmlns:p14="http://schemas.microsoft.com/office/powerpoint/2010/main" val="743960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B2008-FE05-C746-A34D-113F865004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3F609F-A263-0843-A852-06145CA083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E4E683-FB95-4741-B470-CC5D4C19CE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DB6922-58B8-8044-8408-F8C539B200DA}"/>
              </a:ext>
            </a:extLst>
          </p:cNvPr>
          <p:cNvSpPr>
            <a:spLocks noGrp="1"/>
          </p:cNvSpPr>
          <p:nvPr>
            <p:ph type="dt" sz="half" idx="10"/>
          </p:nvPr>
        </p:nvSpPr>
        <p:spPr/>
        <p:txBody>
          <a:bodyPr/>
          <a:lstStyle/>
          <a:p>
            <a:fld id="{30CA6387-8F1E-B74C-85AE-AB72EE60E2F7}" type="datetimeFigureOut">
              <a:rPr lang="en-US" smtClean="0"/>
              <a:t>1/23/2023</a:t>
            </a:fld>
            <a:endParaRPr lang="en-US" dirty="0"/>
          </a:p>
        </p:txBody>
      </p:sp>
      <p:sp>
        <p:nvSpPr>
          <p:cNvPr id="6" name="Footer Placeholder 5">
            <a:extLst>
              <a:ext uri="{FF2B5EF4-FFF2-40B4-BE49-F238E27FC236}">
                <a16:creationId xmlns:a16="http://schemas.microsoft.com/office/drawing/2014/main" id="{E9550AE2-F42B-8B4B-8D59-E4441CDF860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BFA22E-B9A4-5D49-9A03-5E91397588F6}"/>
              </a:ext>
            </a:extLst>
          </p:cNvPr>
          <p:cNvSpPr>
            <a:spLocks noGrp="1"/>
          </p:cNvSpPr>
          <p:nvPr>
            <p:ph type="sldNum" sz="quarter" idx="12"/>
          </p:nvPr>
        </p:nvSpPr>
        <p:spPr/>
        <p:txBody>
          <a:bodyPr/>
          <a:lstStyle/>
          <a:p>
            <a:fld id="{2DD98067-D88E-B243-A2A3-68290FE8452C}" type="slidenum">
              <a:rPr lang="en-US" smtClean="0"/>
              <a:t>‹#›</a:t>
            </a:fld>
            <a:endParaRPr lang="en-US" dirty="0"/>
          </a:p>
        </p:txBody>
      </p:sp>
    </p:spTree>
    <p:extLst>
      <p:ext uri="{BB962C8B-B14F-4D97-AF65-F5344CB8AC3E}">
        <p14:creationId xmlns:p14="http://schemas.microsoft.com/office/powerpoint/2010/main" val="3677827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0B7F8-7178-004F-AF06-7B54A7131B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D9CAD5-FA2E-234B-AFC2-C01C7157EA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FD05873-3FA4-C74E-BA78-89A847FEBD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2F6CFC-B57E-B24F-A03B-FF8165890C5A}"/>
              </a:ext>
            </a:extLst>
          </p:cNvPr>
          <p:cNvSpPr>
            <a:spLocks noGrp="1"/>
          </p:cNvSpPr>
          <p:nvPr>
            <p:ph type="dt" sz="half" idx="10"/>
          </p:nvPr>
        </p:nvSpPr>
        <p:spPr/>
        <p:txBody>
          <a:bodyPr/>
          <a:lstStyle/>
          <a:p>
            <a:fld id="{30CA6387-8F1E-B74C-85AE-AB72EE60E2F7}" type="datetimeFigureOut">
              <a:rPr lang="en-US" smtClean="0"/>
              <a:t>1/23/2023</a:t>
            </a:fld>
            <a:endParaRPr lang="en-US" dirty="0"/>
          </a:p>
        </p:txBody>
      </p:sp>
      <p:sp>
        <p:nvSpPr>
          <p:cNvPr id="6" name="Footer Placeholder 5">
            <a:extLst>
              <a:ext uri="{FF2B5EF4-FFF2-40B4-BE49-F238E27FC236}">
                <a16:creationId xmlns:a16="http://schemas.microsoft.com/office/drawing/2014/main" id="{BBE116D6-84F0-674D-9F73-3AB8BDF022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34CAD2-BA51-9642-BF53-20152D4EEFC1}"/>
              </a:ext>
            </a:extLst>
          </p:cNvPr>
          <p:cNvSpPr>
            <a:spLocks noGrp="1"/>
          </p:cNvSpPr>
          <p:nvPr>
            <p:ph type="sldNum" sz="quarter" idx="12"/>
          </p:nvPr>
        </p:nvSpPr>
        <p:spPr/>
        <p:txBody>
          <a:bodyPr/>
          <a:lstStyle/>
          <a:p>
            <a:fld id="{2DD98067-D88E-B243-A2A3-68290FE8452C}" type="slidenum">
              <a:rPr lang="en-US" smtClean="0"/>
              <a:t>‹#›</a:t>
            </a:fld>
            <a:endParaRPr lang="en-US" dirty="0"/>
          </a:p>
        </p:txBody>
      </p:sp>
    </p:spTree>
    <p:extLst>
      <p:ext uri="{BB962C8B-B14F-4D97-AF65-F5344CB8AC3E}">
        <p14:creationId xmlns:p14="http://schemas.microsoft.com/office/powerpoint/2010/main" val="32886038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CF320-FE12-324A-89BE-83B6D59438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EDD4A8-A92C-4440-B118-F30234C1475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2D9C6E-A7F9-4845-BDE7-096FC18F5CFF}"/>
              </a:ext>
            </a:extLst>
          </p:cNvPr>
          <p:cNvSpPr>
            <a:spLocks noGrp="1"/>
          </p:cNvSpPr>
          <p:nvPr>
            <p:ph type="dt" sz="half" idx="10"/>
          </p:nvPr>
        </p:nvSpPr>
        <p:spPr/>
        <p:txBody>
          <a:bodyPr/>
          <a:lstStyle/>
          <a:p>
            <a:fld id="{30CA6387-8F1E-B74C-85AE-AB72EE60E2F7}" type="datetimeFigureOut">
              <a:rPr lang="en-US" smtClean="0"/>
              <a:t>1/23/2023</a:t>
            </a:fld>
            <a:endParaRPr lang="en-US" dirty="0"/>
          </a:p>
        </p:txBody>
      </p:sp>
      <p:sp>
        <p:nvSpPr>
          <p:cNvPr id="5" name="Footer Placeholder 4">
            <a:extLst>
              <a:ext uri="{FF2B5EF4-FFF2-40B4-BE49-F238E27FC236}">
                <a16:creationId xmlns:a16="http://schemas.microsoft.com/office/drawing/2014/main" id="{7E4B22FF-D471-A142-A0F1-D8CA934588D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3BF38F-9880-1345-95C1-5164DDEF7FCB}"/>
              </a:ext>
            </a:extLst>
          </p:cNvPr>
          <p:cNvSpPr>
            <a:spLocks noGrp="1"/>
          </p:cNvSpPr>
          <p:nvPr>
            <p:ph type="sldNum" sz="quarter" idx="12"/>
          </p:nvPr>
        </p:nvSpPr>
        <p:spPr/>
        <p:txBody>
          <a:bodyPr/>
          <a:lstStyle/>
          <a:p>
            <a:fld id="{2DD98067-D88E-B243-A2A3-68290FE8452C}" type="slidenum">
              <a:rPr lang="en-US" smtClean="0"/>
              <a:t>‹#›</a:t>
            </a:fld>
            <a:endParaRPr lang="en-US" dirty="0"/>
          </a:p>
        </p:txBody>
      </p:sp>
    </p:spTree>
    <p:extLst>
      <p:ext uri="{BB962C8B-B14F-4D97-AF65-F5344CB8AC3E}">
        <p14:creationId xmlns:p14="http://schemas.microsoft.com/office/powerpoint/2010/main" val="3973953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ECC530-9C99-1B42-8E36-E784FFACF7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B8D6DF-04A0-4346-A970-CFCD9D6470B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66F08D-A37C-B443-8CF0-A0940B32F1A0}"/>
              </a:ext>
            </a:extLst>
          </p:cNvPr>
          <p:cNvSpPr>
            <a:spLocks noGrp="1"/>
          </p:cNvSpPr>
          <p:nvPr>
            <p:ph type="dt" sz="half" idx="10"/>
          </p:nvPr>
        </p:nvSpPr>
        <p:spPr/>
        <p:txBody>
          <a:bodyPr/>
          <a:lstStyle/>
          <a:p>
            <a:fld id="{30CA6387-8F1E-B74C-85AE-AB72EE60E2F7}" type="datetimeFigureOut">
              <a:rPr lang="en-US" smtClean="0"/>
              <a:t>1/23/2023</a:t>
            </a:fld>
            <a:endParaRPr lang="en-US" dirty="0"/>
          </a:p>
        </p:txBody>
      </p:sp>
      <p:sp>
        <p:nvSpPr>
          <p:cNvPr id="5" name="Footer Placeholder 4">
            <a:extLst>
              <a:ext uri="{FF2B5EF4-FFF2-40B4-BE49-F238E27FC236}">
                <a16:creationId xmlns:a16="http://schemas.microsoft.com/office/drawing/2014/main" id="{7AD6B077-051C-054C-BF93-CA4602C3850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C7EB19-FC9A-B941-ACF0-B8752BD2E966}"/>
              </a:ext>
            </a:extLst>
          </p:cNvPr>
          <p:cNvSpPr>
            <a:spLocks noGrp="1"/>
          </p:cNvSpPr>
          <p:nvPr>
            <p:ph type="sldNum" sz="quarter" idx="12"/>
          </p:nvPr>
        </p:nvSpPr>
        <p:spPr/>
        <p:txBody>
          <a:bodyPr/>
          <a:lstStyle/>
          <a:p>
            <a:fld id="{2DD98067-D88E-B243-A2A3-68290FE8452C}" type="slidenum">
              <a:rPr lang="en-US" smtClean="0"/>
              <a:t>‹#›</a:t>
            </a:fld>
            <a:endParaRPr lang="en-US" dirty="0"/>
          </a:p>
        </p:txBody>
      </p:sp>
    </p:spTree>
    <p:extLst>
      <p:ext uri="{BB962C8B-B14F-4D97-AF65-F5344CB8AC3E}">
        <p14:creationId xmlns:p14="http://schemas.microsoft.com/office/powerpoint/2010/main" val="2417829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1EBF9-6826-475B-8079-C11128991BAE}"/>
              </a:ext>
            </a:extLst>
          </p:cNvPr>
          <p:cNvSpPr>
            <a:spLocks noGrp="1"/>
          </p:cNvSpPr>
          <p:nvPr>
            <p:ph type="dt" sz="half" idx="10"/>
          </p:nvPr>
        </p:nvSpPr>
        <p:spPr>
          <a:xfrm>
            <a:off x="838200" y="6356350"/>
            <a:ext cx="1219200"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3FB726A3-DF54-47D2-8C3A-34FD43A19E8E}"/>
              </a:ext>
            </a:extLst>
          </p:cNvPr>
          <p:cNvSpPr>
            <a:spLocks noGrp="1"/>
          </p:cNvSpPr>
          <p:nvPr>
            <p:ph type="ftr" sz="quarter" idx="11"/>
          </p:nvPr>
        </p:nvSpPr>
        <p:spPr>
          <a:xfrm>
            <a:off x="2463800" y="6356350"/>
            <a:ext cx="3479800"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D0CD125A-4493-4967-9146-841D0EF3BC63}"/>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7" name="Group 6">
            <a:extLst>
              <a:ext uri="{FF2B5EF4-FFF2-40B4-BE49-F238E27FC236}">
                <a16:creationId xmlns:a16="http://schemas.microsoft.com/office/drawing/2014/main" id="{D7A1CF8B-3479-49A3-A30E-2F2ECE962075}"/>
              </a:ext>
            </a:extLst>
          </p:cNvPr>
          <p:cNvGrpSpPr/>
          <p:nvPr userDrawn="1"/>
        </p:nvGrpSpPr>
        <p:grpSpPr>
          <a:xfrm>
            <a:off x="6953250" y="-25401"/>
            <a:ext cx="5238750" cy="6902451"/>
            <a:chOff x="6953250" y="-25401"/>
            <a:chExt cx="5238750" cy="6902451"/>
          </a:xfrm>
        </p:grpSpPr>
        <p:cxnSp>
          <p:nvCxnSpPr>
            <p:cNvPr id="14" name="Straight Connector 13">
              <a:extLst>
                <a:ext uri="{FF2B5EF4-FFF2-40B4-BE49-F238E27FC236}">
                  <a16:creationId xmlns:a16="http://schemas.microsoft.com/office/drawing/2014/main" id="{49FBD260-5143-4B12-B9F8-33E48D548909}"/>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userDrawn="1"/>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73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69951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r>
              <a:rPr lang="en-US"/>
              <a:t>Click icon to add chart</a:t>
            </a:r>
            <a:endParaRPr lang="en-US" dirty="0"/>
          </a:p>
        </p:txBody>
      </p:sp>
    </p:spTree>
    <p:extLst>
      <p:ext uri="{BB962C8B-B14F-4D97-AF65-F5344CB8AC3E}">
        <p14:creationId xmlns:p14="http://schemas.microsoft.com/office/powerpoint/2010/main" val="148527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r>
              <a:rPr lang="en-US"/>
              <a:t>Click icon to add table</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2278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8 Peopl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Graphic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gn="l">
              <a:lnSpc>
                <a:spcPct val="100000"/>
              </a:lnSpc>
              <a:buFont typeface="Arial" panose="020B0604020202020204" pitchFamily="34" charset="0"/>
              <a:buNone/>
              <a:defRPr sz="900">
                <a:solidFill>
                  <a:sysClr val="windowText" lastClr="000000"/>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32" name="Picture Placeholder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Picture Placeholder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571206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7.emf"/><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6" r:id="rId5"/>
    <p:sldLayoutId id="2147483667" r:id="rId6"/>
    <p:sldLayoutId id="2147483654" r:id="rId7"/>
    <p:sldLayoutId id="2147483663" r:id="rId8"/>
    <p:sldLayoutId id="2147483662" r:id="rId9"/>
    <p:sldLayoutId id="2147483668" r:id="rId10"/>
    <p:sldLayoutId id="2147483652" r:id="rId11"/>
    <p:sldLayoutId id="2147483653" r:id="rId12"/>
    <p:sldLayoutId id="2147483660" r:id="rId13"/>
    <p:sldLayoutId id="2147483664" r:id="rId14"/>
    <p:sldLayoutId id="2147483665" r:id="rId15"/>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F7D74D-5097-AE45-8E62-C63402B1EE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BB80B2-740A-2D40-BCE0-7FD3CB73B61F}"/>
              </a:ext>
            </a:extLst>
          </p:cNvPr>
          <p:cNvSpPr>
            <a:spLocks noGrp="1"/>
          </p:cNvSpPr>
          <p:nvPr>
            <p:ph type="body" idx="1"/>
          </p:nvPr>
        </p:nvSpPr>
        <p:spPr>
          <a:xfrm>
            <a:off x="838200" y="1825625"/>
            <a:ext cx="10515600" cy="380126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1F1F5-1FD5-9141-BA4F-B5ADF2D879BE}"/>
              </a:ext>
            </a:extLst>
          </p:cNvPr>
          <p:cNvSpPr>
            <a:spLocks noGrp="1"/>
          </p:cNvSpPr>
          <p:nvPr>
            <p:ph type="dt" sz="half" idx="2"/>
          </p:nvPr>
        </p:nvSpPr>
        <p:spPr>
          <a:xfrm>
            <a:off x="838200" y="576183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CA6387-8F1E-B74C-85AE-AB72EE60E2F7}" type="datetimeFigureOut">
              <a:rPr lang="en-US" smtClean="0"/>
              <a:t>1/23/2023</a:t>
            </a:fld>
            <a:endParaRPr lang="en-US" dirty="0"/>
          </a:p>
        </p:txBody>
      </p:sp>
      <p:sp>
        <p:nvSpPr>
          <p:cNvPr id="5" name="Footer Placeholder 4">
            <a:extLst>
              <a:ext uri="{FF2B5EF4-FFF2-40B4-BE49-F238E27FC236}">
                <a16:creationId xmlns:a16="http://schemas.microsoft.com/office/drawing/2014/main" id="{D474160A-6F18-6C48-AC90-ADA22384ADB9}"/>
              </a:ext>
            </a:extLst>
          </p:cNvPr>
          <p:cNvSpPr>
            <a:spLocks noGrp="1"/>
          </p:cNvSpPr>
          <p:nvPr>
            <p:ph type="ftr" sz="quarter" idx="3"/>
          </p:nvPr>
        </p:nvSpPr>
        <p:spPr>
          <a:xfrm>
            <a:off x="4038600" y="576183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CC9D0D5-2564-0B49-9E0D-0AB869605B51}"/>
              </a:ext>
            </a:extLst>
          </p:cNvPr>
          <p:cNvSpPr>
            <a:spLocks noGrp="1"/>
          </p:cNvSpPr>
          <p:nvPr>
            <p:ph type="sldNum" sz="quarter" idx="4"/>
          </p:nvPr>
        </p:nvSpPr>
        <p:spPr>
          <a:xfrm>
            <a:off x="8610600" y="576183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D98067-D88E-B243-A2A3-68290FE8452C}" type="slidenum">
              <a:rPr lang="en-US" smtClean="0"/>
              <a:t>‹#›</a:t>
            </a:fld>
            <a:endParaRPr lang="en-US" dirty="0"/>
          </a:p>
        </p:txBody>
      </p:sp>
      <p:pic>
        <p:nvPicPr>
          <p:cNvPr id="7" name="Picture 6">
            <a:extLst>
              <a:ext uri="{FF2B5EF4-FFF2-40B4-BE49-F238E27FC236}">
                <a16:creationId xmlns:a16="http://schemas.microsoft.com/office/drawing/2014/main" id="{3C701020-C018-D745-8337-9EEA4C22A020}"/>
              </a:ext>
            </a:extLst>
          </p:cNvPr>
          <p:cNvPicPr>
            <a:picLocks noChangeAspect="1"/>
          </p:cNvPicPr>
          <p:nvPr/>
        </p:nvPicPr>
        <p:blipFill>
          <a:blip r:embed="rId13"/>
          <a:stretch>
            <a:fillRect/>
          </a:stretch>
        </p:blipFill>
        <p:spPr>
          <a:xfrm>
            <a:off x="0" y="5943600"/>
            <a:ext cx="12192000" cy="914400"/>
          </a:xfrm>
          <a:prstGeom prst="rect">
            <a:avLst/>
          </a:prstGeom>
        </p:spPr>
      </p:pic>
    </p:spTree>
    <p:extLst>
      <p:ext uri="{BB962C8B-B14F-4D97-AF65-F5344CB8AC3E}">
        <p14:creationId xmlns:p14="http://schemas.microsoft.com/office/powerpoint/2010/main" val="70421811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416041" y="4184116"/>
            <a:ext cx="5775960" cy="1122202"/>
          </a:xfrm>
        </p:spPr>
        <p:txBody>
          <a:bodyPr/>
          <a:lstStyle/>
          <a:p>
            <a:r>
              <a:rPr lang="en-US" sz="4400" dirty="0"/>
              <a:t>Women in policing</a:t>
            </a:r>
          </a:p>
        </p:txBody>
      </p:sp>
      <p:sp>
        <p:nvSpPr>
          <p:cNvPr id="3" name="Subtitle 2">
            <a:extLst>
              <a:ext uri="{FF2B5EF4-FFF2-40B4-BE49-F238E27FC236}">
                <a16:creationId xmlns:a16="http://schemas.microsoft.com/office/drawing/2014/main" id="{0236A1B4-B8D1-4A72-8E20-0703F54BF1FE}"/>
              </a:ext>
            </a:extLst>
          </p:cNvPr>
          <p:cNvSpPr>
            <a:spLocks noGrp="1"/>
          </p:cNvSpPr>
          <p:nvPr>
            <p:ph type="subTitle" idx="1"/>
          </p:nvPr>
        </p:nvSpPr>
        <p:spPr>
          <a:xfrm>
            <a:off x="6416041" y="5586890"/>
            <a:ext cx="4941770" cy="396660"/>
          </a:xfrm>
        </p:spPr>
        <p:txBody>
          <a:bodyPr>
            <a:noAutofit/>
          </a:bodyPr>
          <a:lstStyle/>
          <a:p>
            <a:r>
              <a:rPr lang="en-US" sz="2800" dirty="0"/>
              <a:t>Gaye Martin</a:t>
            </a:r>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4267200" y="1615736"/>
            <a:ext cx="4179570" cy="1524735"/>
          </a:xfrm>
        </p:spPr>
        <p:txBody>
          <a:bodyPr/>
          <a:lstStyle/>
          <a:p>
            <a:r>
              <a:rPr lang="en-US" sz="5400" dirty="0"/>
              <a:t>THANK YOU</a:t>
            </a:r>
          </a:p>
        </p:txBody>
      </p:sp>
      <p:sp>
        <p:nvSpPr>
          <p:cNvPr id="3" name="Subtitle 2">
            <a:extLst>
              <a:ext uri="{FF2B5EF4-FFF2-40B4-BE49-F238E27FC236}">
                <a16:creationId xmlns:a16="http://schemas.microsoft.com/office/drawing/2014/main" id="{AF64C29E-DF30-4DC6-AB95-2016F9A703B6}"/>
              </a:ext>
            </a:extLst>
          </p:cNvPr>
          <p:cNvSpPr>
            <a:spLocks noGrp="1"/>
          </p:cNvSpPr>
          <p:nvPr>
            <p:ph type="subTitle" idx="1"/>
          </p:nvPr>
        </p:nvSpPr>
        <p:spPr>
          <a:xfrm>
            <a:off x="4267200" y="3238103"/>
            <a:ext cx="4179570" cy="1371997"/>
          </a:xfrm>
        </p:spPr>
        <p:txBody>
          <a:bodyPr>
            <a:normAutofit/>
          </a:bodyPr>
          <a:lstStyle/>
          <a:p>
            <a:r>
              <a:rPr lang="en-US" sz="3600" dirty="0"/>
              <a:t>Gaye Martin</a:t>
            </a:r>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10</a:t>
            </a:fld>
            <a:endParaRPr lang="en-US" dirty="0"/>
          </a:p>
        </p:txBody>
      </p:sp>
    </p:spTree>
    <p:extLst>
      <p:ext uri="{BB962C8B-B14F-4D97-AF65-F5344CB8AC3E}">
        <p14:creationId xmlns:p14="http://schemas.microsoft.com/office/powerpoint/2010/main" val="1969787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1241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7174-BB91-4246-B6F1-1E036539A540}"/>
              </a:ext>
            </a:extLst>
          </p:cNvPr>
          <p:cNvSpPr>
            <a:spLocks noGrp="1"/>
          </p:cNvSpPr>
          <p:nvPr>
            <p:ph type="title"/>
          </p:nvPr>
        </p:nvSpPr>
        <p:spPr>
          <a:xfrm>
            <a:off x="838200" y="486381"/>
            <a:ext cx="10515600" cy="1040861"/>
          </a:xfrm>
        </p:spPr>
        <p:txBody>
          <a:bodyPr>
            <a:normAutofit fontScale="90000"/>
          </a:bodyPr>
          <a:lstStyle/>
          <a:p>
            <a:pPr algn="ctr"/>
            <a:br>
              <a:rPr lang="en-US" sz="4000" b="1" dirty="0"/>
            </a:br>
            <a:br>
              <a:rPr lang="en-US" sz="4000" b="1" dirty="0"/>
            </a:br>
            <a:br>
              <a:rPr lang="en-US" sz="4000" b="1" dirty="0"/>
            </a:br>
            <a:br>
              <a:rPr lang="en-US" sz="4000" b="1" dirty="0"/>
            </a:br>
            <a:br>
              <a:rPr lang="en-US" sz="4000" b="1" dirty="0"/>
            </a:br>
            <a:br>
              <a:rPr lang="en-US" sz="4000" b="1" dirty="0"/>
            </a:br>
            <a:br>
              <a:rPr lang="en-US" sz="4000" b="1" dirty="0"/>
            </a:br>
            <a:br>
              <a:rPr lang="en-US" sz="4000" b="1" dirty="0"/>
            </a:br>
            <a:br>
              <a:rPr lang="en-US" sz="4000" b="1" dirty="0"/>
            </a:br>
            <a:br>
              <a:rPr lang="en-US" sz="4000" b="1" dirty="0"/>
            </a:br>
            <a:br>
              <a:rPr lang="en-US" sz="4000" b="1" dirty="0"/>
            </a:br>
            <a:br>
              <a:rPr lang="en-US" sz="4000" b="1" dirty="0"/>
            </a:br>
            <a:br>
              <a:rPr lang="en-US" sz="4000" b="1" dirty="0"/>
            </a:br>
            <a:r>
              <a:rPr lang="en-US" sz="5300" b="1" dirty="0">
                <a:latin typeface="Arial" panose="020B0604020202020204" pitchFamily="34" charset="0"/>
                <a:cs typeface="Arial" panose="020B0604020202020204" pitchFamily="34" charset="0"/>
              </a:rPr>
              <a:t>Inclusivity in a large </a:t>
            </a:r>
            <a:r>
              <a:rPr lang="en-US" sz="5300" b="1" dirty="0" err="1">
                <a:latin typeface="Arial" panose="020B0604020202020204" pitchFamily="34" charset="0"/>
                <a:cs typeface="Arial" panose="020B0604020202020204" pitchFamily="34" charset="0"/>
              </a:rPr>
              <a:t>organisation</a:t>
            </a:r>
            <a:r>
              <a:rPr lang="en-US" sz="5300" b="1" dirty="0">
                <a:latin typeface="Arial" panose="020B0604020202020204" pitchFamily="34" charset="0"/>
                <a:cs typeface="Arial" panose="020B0604020202020204" pitchFamily="34" charset="0"/>
              </a:rPr>
              <a:t> </a:t>
            </a:r>
            <a:br>
              <a:rPr lang="en-US" sz="4000" b="1" dirty="0"/>
            </a:br>
            <a:br>
              <a:rPr lang="en-US" sz="4000" b="1" dirty="0"/>
            </a:br>
            <a:br>
              <a:rPr lang="en-US" sz="4000" b="1" dirty="0"/>
            </a:br>
            <a:br>
              <a:rPr lang="en-US" sz="4000" b="1" dirty="0"/>
            </a:br>
            <a:br>
              <a:rPr lang="en-US" sz="4000" b="1" dirty="0"/>
            </a:br>
            <a:endParaRPr lang="en-US" sz="4000" dirty="0"/>
          </a:p>
        </p:txBody>
      </p:sp>
      <p:sp>
        <p:nvSpPr>
          <p:cNvPr id="3" name="Content Placeholder 2">
            <a:extLst>
              <a:ext uri="{FF2B5EF4-FFF2-40B4-BE49-F238E27FC236}">
                <a16:creationId xmlns:a16="http://schemas.microsoft.com/office/drawing/2014/main" id="{C86CB209-12AC-4F45-A65B-3E86F515668B}"/>
              </a:ext>
            </a:extLst>
          </p:cNvPr>
          <p:cNvSpPr>
            <a:spLocks noGrp="1"/>
          </p:cNvSpPr>
          <p:nvPr>
            <p:ph idx="1"/>
          </p:nvPr>
        </p:nvSpPr>
        <p:spPr>
          <a:xfrm>
            <a:off x="640080" y="4787757"/>
            <a:ext cx="198120" cy="1155842"/>
          </a:xfrm>
        </p:spPr>
        <p:txBody>
          <a:bodyPr>
            <a:normAutofit/>
          </a:bodyPr>
          <a:lstStyle/>
          <a:p>
            <a:pPr marL="0" indent="0">
              <a:buNone/>
            </a:pPr>
            <a:endParaRPr lang="en-GB" sz="2400" dirty="0"/>
          </a:p>
          <a:p>
            <a:pPr marL="0" indent="0">
              <a:buNone/>
            </a:pPr>
            <a:endParaRPr lang="en-US" b="1" dirty="0"/>
          </a:p>
        </p:txBody>
      </p:sp>
    </p:spTree>
    <p:extLst>
      <p:ext uri="{BB962C8B-B14F-4D97-AF65-F5344CB8AC3E}">
        <p14:creationId xmlns:p14="http://schemas.microsoft.com/office/powerpoint/2010/main" val="1042273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6AB0B-C8A1-4A69-9330-88AD5B15CCDE}"/>
              </a:ext>
            </a:extLst>
          </p:cNvPr>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Women in policing </a:t>
            </a:r>
          </a:p>
        </p:txBody>
      </p:sp>
      <p:sp>
        <p:nvSpPr>
          <p:cNvPr id="3" name="Content Placeholder 2">
            <a:extLst>
              <a:ext uri="{FF2B5EF4-FFF2-40B4-BE49-F238E27FC236}">
                <a16:creationId xmlns:a16="http://schemas.microsoft.com/office/drawing/2014/main" id="{0AB9AFD1-8D4B-45CE-9332-616413DA0111}"/>
              </a:ext>
            </a:extLst>
          </p:cNvPr>
          <p:cNvSpPr>
            <a:spLocks noGrp="1"/>
          </p:cNvSpPr>
          <p:nvPr>
            <p:ph idx="1"/>
          </p:nvPr>
        </p:nvSpPr>
        <p:spPr/>
        <p:txBody>
          <a:bodyPr/>
          <a:lstStyle/>
          <a:p>
            <a:pPr>
              <a:lnSpc>
                <a:spcPts val="1200"/>
              </a:lnSpc>
              <a:spcBef>
                <a:spcPts val="975"/>
              </a:spcBef>
              <a:spcAft>
                <a:spcPts val="975"/>
              </a:spcAft>
            </a:pPr>
            <a:endParaRPr lang="en-GB" sz="1800" dirty="0">
              <a:solidFill>
                <a:srgbClr val="0A0A0A"/>
              </a:solidFill>
              <a:effectLst/>
              <a:latin typeface="Helvetica" panose="020B0604020202020204" pitchFamily="34" charset="0"/>
              <a:ea typeface="Calibri" panose="020F0502020204030204" pitchFamily="34" charset="0"/>
            </a:endParaRPr>
          </a:p>
          <a:p>
            <a:pPr marL="0" indent="0">
              <a:lnSpc>
                <a:spcPts val="1200"/>
              </a:lnSpc>
              <a:spcBef>
                <a:spcPts val="975"/>
              </a:spcBef>
              <a:spcAft>
                <a:spcPts val="975"/>
              </a:spcAft>
              <a:buNone/>
            </a:pPr>
            <a:endParaRPr lang="en-GB" sz="1800" dirty="0">
              <a:solidFill>
                <a:srgbClr val="0A0A0A"/>
              </a:solidFill>
              <a:latin typeface="Helvetica" panose="020B0604020202020204" pitchFamily="34" charset="0"/>
              <a:ea typeface="Calibri" panose="020F0502020204030204" pitchFamily="34" charset="0"/>
            </a:endParaRPr>
          </a:p>
          <a:p>
            <a:pPr>
              <a:lnSpc>
                <a:spcPts val="1200"/>
              </a:lnSpc>
              <a:spcBef>
                <a:spcPts val="975"/>
              </a:spcBef>
              <a:spcAft>
                <a:spcPts val="975"/>
              </a:spcAft>
            </a:pPr>
            <a:r>
              <a:rPr lang="en-GB" dirty="0">
                <a:solidFill>
                  <a:srgbClr val="0A0A0A"/>
                </a:solidFill>
                <a:latin typeface="Arial" panose="020B0604020202020204" pitchFamily="34" charset="0"/>
                <a:ea typeface="Calibri" panose="020F0502020204030204" pitchFamily="34" charset="0"/>
                <a:cs typeface="Arial" panose="020B0604020202020204" pitchFamily="34" charset="0"/>
              </a:rPr>
              <a:t>Now </a:t>
            </a:r>
            <a:r>
              <a:rPr lang="en-GB" dirty="0">
                <a:solidFill>
                  <a:srgbClr val="0A0A0A"/>
                </a:solidFill>
                <a:effectLst/>
                <a:latin typeface="Arial" panose="020B0604020202020204" pitchFamily="34" charset="0"/>
                <a:ea typeface="Calibri" panose="020F0502020204030204" pitchFamily="34" charset="0"/>
                <a:cs typeface="Arial" panose="020B0604020202020204" pitchFamily="34" charset="0"/>
              </a:rPr>
              <a:t> more than 50,000 female police officers nationally </a:t>
            </a:r>
            <a:endParaRPr lang="en-GB" dirty="0">
              <a:effectLst/>
              <a:latin typeface="Arial" panose="020B0604020202020204" pitchFamily="34" charset="0"/>
              <a:ea typeface="Calibri" panose="020F0502020204030204" pitchFamily="34" charset="0"/>
              <a:cs typeface="Arial" panose="020B0604020202020204" pitchFamily="34" charset="0"/>
            </a:endParaRPr>
          </a:p>
          <a:p>
            <a:r>
              <a:rPr lang="en-GB" dirty="0">
                <a:solidFill>
                  <a:srgbClr val="0A0A0A"/>
                </a:solidFill>
                <a:effectLst/>
                <a:latin typeface="Arial" panose="020B0604020202020204" pitchFamily="34" charset="0"/>
                <a:ea typeface="Calibri" panose="020F0502020204030204" pitchFamily="34" charset="0"/>
                <a:cs typeface="Arial" panose="020B0604020202020204" pitchFamily="34" charset="0"/>
              </a:rPr>
              <a:t>42.5% of new joiners identify as female </a:t>
            </a:r>
          </a:p>
          <a:p>
            <a:r>
              <a:rPr lang="en-GB" dirty="0">
                <a:solidFill>
                  <a:srgbClr val="0A0A0A"/>
                </a:solidFill>
                <a:latin typeface="Arial" panose="020B0604020202020204" pitchFamily="34" charset="0"/>
                <a:cs typeface="Arial" panose="020B0604020202020204" pitchFamily="34" charset="0"/>
              </a:rPr>
              <a:t>As a force we are now the  most diverse we have ever been and those who would never have considered policing as a career are joining.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9535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CA3DE-AC39-4388-87B6-896C81A56AB5}"/>
              </a:ext>
            </a:extLst>
          </p:cNvPr>
          <p:cNvSpPr>
            <a:spLocks noGrp="1"/>
          </p:cNvSpPr>
          <p:nvPr>
            <p:ph type="title"/>
          </p:nvPr>
        </p:nvSpPr>
        <p:spPr/>
        <p:txBody>
          <a:bodyPr/>
          <a:lstStyle/>
          <a:p>
            <a:pPr algn="ctr"/>
            <a:r>
              <a:rPr lang="en-GB" dirty="0"/>
              <a:t> </a:t>
            </a:r>
            <a:r>
              <a:rPr lang="en-GB" b="1" dirty="0"/>
              <a:t> </a:t>
            </a:r>
            <a:r>
              <a:rPr lang="en-GB" b="1" dirty="0">
                <a:latin typeface="Arial" panose="020B0604020202020204" pitchFamily="34" charset="0"/>
                <a:cs typeface="Arial" panose="020B0604020202020204" pitchFamily="34" charset="0"/>
              </a:rPr>
              <a:t>What</a:t>
            </a:r>
            <a:r>
              <a:rPr lang="en-GB" b="1" dirty="0"/>
              <a:t>.......</a:t>
            </a:r>
          </a:p>
        </p:txBody>
      </p:sp>
      <p:sp>
        <p:nvSpPr>
          <p:cNvPr id="3" name="Content Placeholder 2">
            <a:extLst>
              <a:ext uri="{FF2B5EF4-FFF2-40B4-BE49-F238E27FC236}">
                <a16:creationId xmlns:a16="http://schemas.microsoft.com/office/drawing/2014/main" id="{4939B884-3968-4F77-AFA3-358510B7EEE4}"/>
              </a:ext>
            </a:extLst>
          </p:cNvPr>
          <p:cNvSpPr>
            <a:spLocks noGrp="1"/>
          </p:cNvSpPr>
          <p:nvPr>
            <p:ph idx="1"/>
          </p:nvPr>
        </p:nvSpPr>
        <p:spPr/>
        <p:txBody>
          <a:bodyPr/>
          <a:lstStyle/>
          <a:p>
            <a:r>
              <a:rPr lang="en-GB" dirty="0">
                <a:latin typeface="Arial" panose="020B0604020202020204" pitchFamily="34" charset="0"/>
                <a:cs typeface="Arial" panose="020B0604020202020204" pitchFamily="34" charset="0"/>
              </a:rPr>
              <a:t>76% of Women look for a role model at the next step of their career</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Never underestimate the importance of positive action – make role models shine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Become an inclusive leader </a:t>
            </a:r>
          </a:p>
        </p:txBody>
      </p:sp>
    </p:spTree>
    <p:extLst>
      <p:ext uri="{BB962C8B-B14F-4D97-AF65-F5344CB8AC3E}">
        <p14:creationId xmlns:p14="http://schemas.microsoft.com/office/powerpoint/2010/main" val="3217371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EB06A20-1066-B741-8E11-CEA9B2A1C878}"/>
              </a:ext>
            </a:extLst>
          </p:cNvPr>
          <p:cNvSpPr>
            <a:spLocks noGrp="1"/>
          </p:cNvSpPr>
          <p:nvPr>
            <p:ph type="title"/>
          </p:nvPr>
        </p:nvSpPr>
        <p:spPr>
          <a:xfrm>
            <a:off x="838200" y="365125"/>
            <a:ext cx="10515600" cy="1325563"/>
          </a:xfrm>
        </p:spPr>
        <p:txBody>
          <a:bodyPr>
            <a:normAutofit/>
          </a:bodyPr>
          <a:lstStyle/>
          <a:p>
            <a:r>
              <a:rPr lang="en-US" dirty="0"/>
              <a:t>				</a:t>
            </a:r>
            <a:r>
              <a:rPr lang="en-US" b="1" dirty="0">
                <a:latin typeface="Arial" panose="020B0604020202020204" pitchFamily="34" charset="0"/>
                <a:cs typeface="Arial" panose="020B0604020202020204" pitchFamily="34" charset="0"/>
              </a:rPr>
              <a:t>How</a:t>
            </a:r>
            <a:r>
              <a:rPr lang="en-US" dirty="0"/>
              <a:t>……</a:t>
            </a:r>
            <a:br>
              <a:rPr lang="en-US" dirty="0"/>
            </a:br>
            <a:r>
              <a:rPr lang="en-US" dirty="0"/>
              <a:t> </a:t>
            </a:r>
          </a:p>
        </p:txBody>
      </p:sp>
      <p:sp>
        <p:nvSpPr>
          <p:cNvPr id="3" name="Content Placeholder 2">
            <a:extLst>
              <a:ext uri="{FF2B5EF4-FFF2-40B4-BE49-F238E27FC236}">
                <a16:creationId xmlns:a16="http://schemas.microsoft.com/office/drawing/2014/main" id="{B1A1D9C8-FF63-40F1-ACCF-0EEAB282681A}"/>
              </a:ext>
            </a:extLst>
          </p:cNvPr>
          <p:cNvSpPr>
            <a:spLocks noGrp="1"/>
          </p:cNvSpPr>
          <p:nvPr>
            <p:ph idx="1"/>
          </p:nvPr>
        </p:nvSpPr>
        <p:spPr/>
        <p:txBody>
          <a:bodyPr>
            <a:normAutofit/>
          </a:bodyPr>
          <a:lstStyle/>
          <a:p>
            <a:r>
              <a:rPr lang="en-GB" dirty="0">
                <a:latin typeface="Arial" panose="020B0604020202020204" pitchFamily="34" charset="0"/>
                <a:cs typeface="Arial" panose="020B0604020202020204" pitchFamily="34" charset="0"/>
              </a:rPr>
              <a:t>Make roles accessible</a:t>
            </a:r>
          </a:p>
          <a:p>
            <a:pPr marL="0" indent="0">
              <a:buNone/>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Support groups </a:t>
            </a:r>
          </a:p>
          <a:p>
            <a:pPr marL="0" indent="0">
              <a:buNone/>
            </a:pPr>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Listening circles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De -</a:t>
            </a:r>
            <a:r>
              <a:rPr lang="en-GB" dirty="0" err="1">
                <a:latin typeface="Arial" panose="020B0604020202020204" pitchFamily="34" charset="0"/>
                <a:cs typeface="Arial" panose="020B0604020202020204" pitchFamily="34" charset="0"/>
              </a:rPr>
              <a:t>genderisation</a:t>
            </a:r>
            <a:r>
              <a:rPr lang="en-GB" dirty="0">
                <a:latin typeface="Arial" panose="020B0604020202020204" pitchFamily="34" charset="0"/>
                <a:cs typeface="Arial" panose="020B0604020202020204" pitchFamily="34" charset="0"/>
              </a:rPr>
              <a:t> of policies </a:t>
            </a:r>
          </a:p>
        </p:txBody>
      </p:sp>
    </p:spTree>
    <p:extLst>
      <p:ext uri="{BB962C8B-B14F-4D97-AF65-F5344CB8AC3E}">
        <p14:creationId xmlns:p14="http://schemas.microsoft.com/office/powerpoint/2010/main" val="3306680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4948B-DE22-4C3F-A039-717C00248FE7}"/>
              </a:ext>
            </a:extLst>
          </p:cNvPr>
          <p:cNvSpPr>
            <a:spLocks noGrp="1"/>
          </p:cNvSpPr>
          <p:nvPr>
            <p:ph type="title"/>
          </p:nvPr>
        </p:nvSpPr>
        <p:spPr/>
        <p:txBody>
          <a:bodyPr/>
          <a:lstStyle/>
          <a:p>
            <a:r>
              <a:rPr lang="en-GB" dirty="0"/>
              <a:t>				</a:t>
            </a:r>
            <a:r>
              <a:rPr lang="en-GB" b="1" dirty="0">
                <a:latin typeface="Arial" panose="020B0604020202020204" pitchFamily="34" charset="0"/>
                <a:cs typeface="Arial" panose="020B0604020202020204" pitchFamily="34" charset="0"/>
              </a:rPr>
              <a:t>Why</a:t>
            </a:r>
            <a:r>
              <a:rPr lang="en-GB" dirty="0"/>
              <a:t>….</a:t>
            </a:r>
          </a:p>
        </p:txBody>
      </p:sp>
      <p:sp>
        <p:nvSpPr>
          <p:cNvPr id="3" name="Content Placeholder 2">
            <a:extLst>
              <a:ext uri="{FF2B5EF4-FFF2-40B4-BE49-F238E27FC236}">
                <a16:creationId xmlns:a16="http://schemas.microsoft.com/office/drawing/2014/main" id="{F1DC9BDB-12AC-4088-969C-33F6CF7891BA}"/>
              </a:ext>
            </a:extLst>
          </p:cNvPr>
          <p:cNvSpPr>
            <a:spLocks noGrp="1"/>
          </p:cNvSpPr>
          <p:nvPr>
            <p:ph idx="1"/>
          </p:nvPr>
        </p:nvSpPr>
        <p:spPr/>
        <p:txBody>
          <a:bodyPr/>
          <a:lstStyle/>
          <a:p>
            <a:r>
              <a:rPr lang="en-GB" dirty="0">
                <a:latin typeface="Arial" panose="020B0604020202020204" pitchFamily="34" charset="0"/>
                <a:cs typeface="Arial" panose="020B0604020202020204" pitchFamily="34" charset="0"/>
              </a:rPr>
              <a:t>We want a diversity of thought and experience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We want to be inclusive and represent our communities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We want to attract and retain a diverse workforce</a:t>
            </a:r>
          </a:p>
        </p:txBody>
      </p:sp>
    </p:spTree>
    <p:extLst>
      <p:ext uri="{BB962C8B-B14F-4D97-AF65-F5344CB8AC3E}">
        <p14:creationId xmlns:p14="http://schemas.microsoft.com/office/powerpoint/2010/main" val="3496752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96AC1-52BE-4B38-ACA9-67E5AB583D67}"/>
              </a:ext>
            </a:extLst>
          </p:cNvPr>
          <p:cNvSpPr>
            <a:spLocks noGrp="1"/>
          </p:cNvSpPr>
          <p:nvPr>
            <p:ph type="title"/>
          </p:nvPr>
        </p:nvSpPr>
        <p:spPr>
          <a:xfrm>
            <a:off x="838200" y="365125"/>
            <a:ext cx="10515600" cy="4587019"/>
          </a:xfrm>
        </p:spPr>
        <p:txBody>
          <a:bodyPr>
            <a:normAutofit/>
          </a:bodyPr>
          <a:lstStyle/>
          <a:p>
            <a:pPr algn="ctr"/>
            <a:r>
              <a:rPr lang="en-GB" sz="4800" b="1" dirty="0">
                <a:latin typeface="Arial" panose="020B0604020202020204" pitchFamily="34" charset="0"/>
                <a:cs typeface="Arial" panose="020B0604020202020204" pitchFamily="34" charset="0"/>
              </a:rPr>
              <a:t>Endometriosis and the workplace </a:t>
            </a:r>
          </a:p>
        </p:txBody>
      </p:sp>
      <p:sp>
        <p:nvSpPr>
          <p:cNvPr id="3" name="Content Placeholder 2">
            <a:extLst>
              <a:ext uri="{FF2B5EF4-FFF2-40B4-BE49-F238E27FC236}">
                <a16:creationId xmlns:a16="http://schemas.microsoft.com/office/drawing/2014/main" id="{A98ED239-F0AD-4708-B293-3D4FFA8BFFAE}"/>
              </a:ext>
            </a:extLst>
          </p:cNvPr>
          <p:cNvSpPr>
            <a:spLocks noGrp="1"/>
          </p:cNvSpPr>
          <p:nvPr>
            <p:ph idx="1"/>
          </p:nvPr>
        </p:nvSpPr>
        <p:spPr/>
        <p:txBody>
          <a:bodyPr/>
          <a:lstStyle/>
          <a:p>
            <a:pPr marL="0" indent="0">
              <a:buNone/>
            </a:pPr>
            <a:endParaRPr lang="en-GB" dirty="0"/>
          </a:p>
          <a:p>
            <a:pPr marL="0" indent="0">
              <a:buNone/>
            </a:pPr>
            <a:endParaRPr lang="en-GB" dirty="0"/>
          </a:p>
          <a:p>
            <a:pPr marL="0" indent="0">
              <a:buNone/>
            </a:pPr>
            <a:endParaRPr lang="en-GB" dirty="0"/>
          </a:p>
          <a:p>
            <a:pPr marL="0" indent="0">
              <a:buNone/>
            </a:pPr>
            <a:r>
              <a:rPr lang="en-GB" dirty="0"/>
              <a:t>(It’s pronounced: </a:t>
            </a:r>
            <a:r>
              <a:rPr lang="en-GB" dirty="0" err="1"/>
              <a:t>En</a:t>
            </a:r>
            <a:r>
              <a:rPr lang="en-GB" dirty="0"/>
              <a:t>-doh-mee-tree-oh-sis) </a:t>
            </a:r>
          </a:p>
        </p:txBody>
      </p:sp>
    </p:spTree>
    <p:extLst>
      <p:ext uri="{BB962C8B-B14F-4D97-AF65-F5344CB8AC3E}">
        <p14:creationId xmlns:p14="http://schemas.microsoft.com/office/powerpoint/2010/main" val="2852144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9012C-E3A0-421F-9CF7-E866699F650A}"/>
              </a:ext>
            </a:extLst>
          </p:cNvPr>
          <p:cNvSpPr>
            <a:spLocks noGrp="1"/>
          </p:cNvSpPr>
          <p:nvPr>
            <p:ph type="title"/>
          </p:nvPr>
        </p:nvSpPr>
        <p:spPr/>
        <p:txBody>
          <a:bodyPr/>
          <a:lstStyle/>
          <a:p>
            <a:r>
              <a:rPr lang="en-GB" dirty="0"/>
              <a:t>				</a:t>
            </a:r>
            <a:r>
              <a:rPr lang="en-GB" b="1" dirty="0">
                <a:latin typeface="Arial" panose="020B0604020202020204" pitchFamily="34" charset="0"/>
                <a:cs typeface="Arial" panose="020B0604020202020204" pitchFamily="34" charset="0"/>
              </a:rPr>
              <a:t>What is it?.....</a:t>
            </a:r>
          </a:p>
        </p:txBody>
      </p:sp>
      <p:sp>
        <p:nvSpPr>
          <p:cNvPr id="3" name="Content Placeholder 2">
            <a:extLst>
              <a:ext uri="{FF2B5EF4-FFF2-40B4-BE49-F238E27FC236}">
                <a16:creationId xmlns:a16="http://schemas.microsoft.com/office/drawing/2014/main" id="{128CD4DF-57AE-4304-98CA-45DB10723B4A}"/>
              </a:ext>
            </a:extLst>
          </p:cNvPr>
          <p:cNvSpPr>
            <a:spLocks noGrp="1"/>
          </p:cNvSpPr>
          <p:nvPr>
            <p:ph idx="1"/>
          </p:nvPr>
        </p:nvSpPr>
        <p:spPr/>
        <p:txBody>
          <a:bodyPr/>
          <a:lstStyle/>
          <a:p>
            <a:r>
              <a:rPr lang="en-GB" dirty="0">
                <a:latin typeface="Arial" panose="020B0604020202020204" pitchFamily="34" charset="0"/>
                <a:cs typeface="Arial" panose="020B0604020202020204" pitchFamily="34" charset="0"/>
              </a:rPr>
              <a:t>One in every 10 women and those assigned female at birth suffers from Endometriosis in the UK.</a:t>
            </a:r>
          </a:p>
          <a:p>
            <a:r>
              <a:rPr lang="en-GB" dirty="0">
                <a:latin typeface="Arial" panose="020B0604020202020204" pitchFamily="34" charset="0"/>
                <a:cs typeface="Arial" panose="020B0604020202020204" pitchFamily="34" charset="0"/>
              </a:rPr>
              <a:t>C</a:t>
            </a:r>
            <a:r>
              <a:rPr lang="en-GB" b="0" i="0" dirty="0">
                <a:effectLst/>
                <a:latin typeface="Arial" panose="020B0604020202020204" pitchFamily="34" charset="0"/>
                <a:cs typeface="Arial" panose="020B0604020202020204" pitchFamily="34" charset="0"/>
              </a:rPr>
              <a:t>ondition where cells similar to the ones in the lining of the womb (uterus) are found elsewhere in the body.</a:t>
            </a:r>
          </a:p>
          <a:p>
            <a:r>
              <a:rPr lang="en-GB" dirty="0">
                <a:latin typeface="Arial" panose="020B0604020202020204" pitchFamily="34" charset="0"/>
                <a:cs typeface="Arial" panose="020B0604020202020204" pitchFamily="34" charset="0"/>
              </a:rPr>
              <a:t>On average it can take 7.5 years for a diagnosis </a:t>
            </a:r>
          </a:p>
          <a:p>
            <a:r>
              <a:rPr lang="en-GB" dirty="0">
                <a:latin typeface="Arial" panose="020B0604020202020204" pitchFamily="34" charset="0"/>
                <a:cs typeface="Arial" panose="020B0604020202020204" pitchFamily="34" charset="0"/>
              </a:rPr>
              <a:t>Can affect fertility </a:t>
            </a:r>
          </a:p>
          <a:p>
            <a:endParaRPr lang="en-GB" dirty="0"/>
          </a:p>
          <a:p>
            <a:endParaRPr lang="en-GB" dirty="0"/>
          </a:p>
        </p:txBody>
      </p:sp>
    </p:spTree>
    <p:extLst>
      <p:ext uri="{BB962C8B-B14F-4D97-AF65-F5344CB8AC3E}">
        <p14:creationId xmlns:p14="http://schemas.microsoft.com/office/powerpoint/2010/main" val="53150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CF7DC-1BC9-4F39-AD26-C84004972635}"/>
              </a:ext>
            </a:extLst>
          </p:cNvPr>
          <p:cNvSpPr>
            <a:spLocks noGrp="1"/>
          </p:cNvSpPr>
          <p:nvPr>
            <p:ph type="title"/>
          </p:nvPr>
        </p:nvSpPr>
        <p:spPr/>
        <p:txBody>
          <a:bodyPr/>
          <a:lstStyle/>
          <a:p>
            <a:r>
              <a:rPr lang="en-GB" dirty="0"/>
              <a:t>				</a:t>
            </a:r>
            <a:r>
              <a:rPr lang="en-GB" b="1" dirty="0">
                <a:latin typeface="Arial" panose="020B0604020202020204" pitchFamily="34" charset="0"/>
                <a:cs typeface="Arial" panose="020B0604020202020204" pitchFamily="34" charset="0"/>
              </a:rPr>
              <a:t>What we did</a:t>
            </a:r>
            <a:r>
              <a:rPr lang="en-GB" dirty="0"/>
              <a:t>…..</a:t>
            </a:r>
          </a:p>
        </p:txBody>
      </p:sp>
      <p:sp>
        <p:nvSpPr>
          <p:cNvPr id="3" name="Content Placeholder 2">
            <a:extLst>
              <a:ext uri="{FF2B5EF4-FFF2-40B4-BE49-F238E27FC236}">
                <a16:creationId xmlns:a16="http://schemas.microsoft.com/office/drawing/2014/main" id="{D23671A2-023A-48A8-A330-0995D5AC2C37}"/>
              </a:ext>
            </a:extLst>
          </p:cNvPr>
          <p:cNvSpPr>
            <a:spLocks noGrp="1"/>
          </p:cNvSpPr>
          <p:nvPr>
            <p:ph idx="1"/>
          </p:nvPr>
        </p:nvSpPr>
        <p:spPr/>
        <p:txBody>
          <a:bodyPr>
            <a:normAutofit lnSpcReduction="10000"/>
          </a:bodyPr>
          <a:lstStyle/>
          <a:p>
            <a:pPr marL="0" indent="0">
              <a:buNone/>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Highlighted the need for support through women’s network </a:t>
            </a:r>
          </a:p>
          <a:p>
            <a:r>
              <a:rPr lang="en-GB" dirty="0">
                <a:latin typeface="Arial" panose="020B0604020202020204" pitchFamily="34" charset="0"/>
                <a:cs typeface="Arial" panose="020B0604020202020204" pitchFamily="34" charset="0"/>
              </a:rPr>
              <a:t>Created a support group </a:t>
            </a:r>
          </a:p>
          <a:p>
            <a:r>
              <a:rPr lang="en-GB" dirty="0">
                <a:latin typeface="Arial" panose="020B0604020202020204" pitchFamily="34" charset="0"/>
                <a:cs typeface="Arial" panose="020B0604020202020204" pitchFamily="34" charset="0"/>
              </a:rPr>
              <a:t>Became one of the first forces to be recognised as an Endometriosis friendly employer by Endometriosis UK charity</a:t>
            </a:r>
          </a:p>
          <a:p>
            <a:r>
              <a:rPr lang="en-GB" dirty="0">
                <a:latin typeface="Arial" panose="020B0604020202020204" pitchFamily="34" charset="0"/>
                <a:cs typeface="Arial" panose="020B0604020202020204" pitchFamily="34" charset="0"/>
              </a:rPr>
              <a:t>Have staff trained as Champions </a:t>
            </a:r>
          </a:p>
          <a:p>
            <a:r>
              <a:rPr lang="en-GB" dirty="0">
                <a:latin typeface="Arial" panose="020B0604020202020204" pitchFamily="34" charset="0"/>
                <a:cs typeface="Arial" panose="020B0604020202020204" pitchFamily="34" charset="0"/>
              </a:rPr>
              <a:t>Education to supervisors </a:t>
            </a:r>
          </a:p>
          <a:p>
            <a:r>
              <a:rPr lang="en-GB" dirty="0">
                <a:latin typeface="Arial" panose="020B0604020202020204" pitchFamily="34" charset="0"/>
                <a:cs typeface="Arial" panose="020B0604020202020204" pitchFamily="34" charset="0"/>
              </a:rPr>
              <a:t>Part of a national working group</a:t>
            </a:r>
          </a:p>
        </p:txBody>
      </p:sp>
    </p:spTree>
    <p:extLst>
      <p:ext uri="{BB962C8B-B14F-4D97-AF65-F5344CB8AC3E}">
        <p14:creationId xmlns:p14="http://schemas.microsoft.com/office/powerpoint/2010/main" val="2044625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1466235" y="294664"/>
            <a:ext cx="3444977" cy="678730"/>
          </a:xfrm>
        </p:spPr>
        <p:txBody>
          <a:bodyPr>
            <a:normAutofit/>
          </a:bodyPr>
          <a:lstStyle/>
          <a:p>
            <a:r>
              <a:rPr lang="en-US" sz="3200" dirty="0"/>
              <a:t>INTRODUCTION</a:t>
            </a:r>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929148" y="1327356"/>
            <a:ext cx="4607157" cy="4557250"/>
          </a:xfrm>
        </p:spPr>
        <p:txBody>
          <a:bodyPr>
            <a:noAutofit/>
          </a:bodyPr>
          <a:lstStyle/>
          <a:p>
            <a:pPr algn="ctr"/>
            <a:r>
              <a:rPr lang="en-US" sz="1800" dirty="0"/>
              <a:t>Bobbi Gibb in 1966 was the first woman to run the entire Boston Marathon</a:t>
            </a:r>
          </a:p>
          <a:p>
            <a:pPr algn="ctr"/>
            <a:r>
              <a:rPr lang="en-US" sz="1800" dirty="0"/>
              <a:t>Rules would not allow women to compete in the Men’s race</a:t>
            </a:r>
          </a:p>
          <a:p>
            <a:pPr algn="ctr"/>
            <a:r>
              <a:rPr lang="en-US" sz="1800" dirty="0"/>
              <a:t>She challenged prejudices and misconceptions of women's athletic capabilities</a:t>
            </a:r>
          </a:p>
          <a:p>
            <a:pPr algn="ctr"/>
            <a:r>
              <a:rPr lang="en-US" sz="1800" dirty="0"/>
              <a:t>It was said she when she ran she dressed to disguise the fact she was a woman.</a:t>
            </a:r>
          </a:p>
          <a:p>
            <a:pPr algn="ctr"/>
            <a:r>
              <a:rPr lang="en-US" sz="1800" dirty="0"/>
              <a:t>When it became clear she was not a man it was said crowds cheered. </a:t>
            </a:r>
          </a:p>
          <a:p>
            <a:pPr algn="ctr"/>
            <a:r>
              <a:rPr lang="en-US" sz="1800" dirty="0"/>
              <a:t> </a:t>
            </a:r>
          </a:p>
        </p:txBody>
      </p:sp>
      <p:sp>
        <p:nvSpPr>
          <p:cNvPr id="6" name="Slide Number Placeholder 5">
            <a:extLst>
              <a:ext uri="{FF2B5EF4-FFF2-40B4-BE49-F238E27FC236}">
                <a16:creationId xmlns:a16="http://schemas.microsoft.com/office/drawing/2014/main" id="{7C991F00-87A7-45A6-8029-B097FA72498D}"/>
              </a:ext>
            </a:extLst>
          </p:cNvPr>
          <p:cNvSpPr>
            <a:spLocks noGrp="1"/>
          </p:cNvSpPr>
          <p:nvPr>
            <p:ph type="sldNum" sz="quarter" idx="12"/>
          </p:nvPr>
        </p:nvSpPr>
        <p:spPr>
          <a:xfrm>
            <a:off x="5536305" y="6356350"/>
            <a:ext cx="987552" cy="365125"/>
          </a:xfrm>
        </p:spPr>
        <p:txBody>
          <a:bodyPr/>
          <a:lstStyle/>
          <a:p>
            <a:fld id="{A49DFD55-3C28-40EF-9E31-A92D2E4017FF}" type="slidenum">
              <a:rPr lang="en-US" smtClean="0"/>
              <a:pPr/>
              <a:t>2</a:t>
            </a:fld>
            <a:endParaRPr lang="en-US" dirty="0"/>
          </a:p>
        </p:txBody>
      </p:sp>
    </p:spTree>
    <p:extLst>
      <p:ext uri="{BB962C8B-B14F-4D97-AF65-F5344CB8AC3E}">
        <p14:creationId xmlns:p14="http://schemas.microsoft.com/office/powerpoint/2010/main" val="1713219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46D64-3FB2-4A91-93AF-164ED8C15552}"/>
              </a:ext>
            </a:extLst>
          </p:cNvPr>
          <p:cNvSpPr>
            <a:spLocks noGrp="1"/>
          </p:cNvSpPr>
          <p:nvPr>
            <p:ph type="title"/>
          </p:nvPr>
        </p:nvSpPr>
        <p:spPr/>
        <p:txBody>
          <a:bodyPr/>
          <a:lstStyle/>
          <a:p>
            <a:r>
              <a:rPr lang="en-GB" dirty="0"/>
              <a:t>			</a:t>
            </a:r>
            <a:r>
              <a:rPr lang="en-GB" b="1" dirty="0">
                <a:latin typeface="Arial" panose="020B0604020202020204" pitchFamily="34" charset="0"/>
                <a:cs typeface="Arial" panose="020B0604020202020204" pitchFamily="34" charset="0"/>
              </a:rPr>
              <a:t>What can you do?....</a:t>
            </a:r>
          </a:p>
        </p:txBody>
      </p:sp>
      <p:sp>
        <p:nvSpPr>
          <p:cNvPr id="3" name="Content Placeholder 2">
            <a:extLst>
              <a:ext uri="{FF2B5EF4-FFF2-40B4-BE49-F238E27FC236}">
                <a16:creationId xmlns:a16="http://schemas.microsoft.com/office/drawing/2014/main" id="{50036D25-E396-44F9-B518-1B69E164FF7E}"/>
              </a:ext>
            </a:extLst>
          </p:cNvPr>
          <p:cNvSpPr>
            <a:spLocks noGrp="1"/>
          </p:cNvSpPr>
          <p:nvPr>
            <p:ph idx="1"/>
          </p:nvPr>
        </p:nvSpPr>
        <p:spPr/>
        <p:txBody>
          <a:bodyPr/>
          <a:lstStyle/>
          <a:p>
            <a:endParaRPr lang="en-GB" dirty="0"/>
          </a:p>
          <a:p>
            <a:r>
              <a:rPr lang="en-GB" dirty="0">
                <a:latin typeface="Arial" panose="020B0604020202020204" pitchFamily="34" charset="0"/>
                <a:cs typeface="Arial" panose="020B0604020202020204" pitchFamily="34" charset="0"/>
              </a:rPr>
              <a:t>Talk to your staff and colleagues </a:t>
            </a:r>
          </a:p>
          <a:p>
            <a:r>
              <a:rPr lang="en-GB" dirty="0">
                <a:latin typeface="Arial" panose="020B0604020202020204" pitchFamily="34" charset="0"/>
                <a:cs typeface="Arial" panose="020B0604020202020204" pitchFamily="34" charset="0"/>
              </a:rPr>
              <a:t>involve occupational health early </a:t>
            </a:r>
          </a:p>
          <a:p>
            <a:r>
              <a:rPr lang="en-GB" dirty="0">
                <a:latin typeface="Arial" panose="020B0604020202020204" pitchFamily="34" charset="0"/>
                <a:cs typeface="Arial" panose="020B0604020202020204" pitchFamily="34" charset="0"/>
              </a:rPr>
              <a:t>Encourage education </a:t>
            </a:r>
          </a:p>
          <a:p>
            <a:r>
              <a:rPr lang="en-GB" dirty="0">
                <a:latin typeface="Arial" panose="020B0604020202020204" pitchFamily="34" charset="0"/>
                <a:cs typeface="Arial" panose="020B0604020202020204" pitchFamily="34" charset="0"/>
              </a:rPr>
              <a:t>Health and wellbeing passports </a:t>
            </a:r>
          </a:p>
          <a:p>
            <a:r>
              <a:rPr lang="en-GB" dirty="0">
                <a:latin typeface="Arial" panose="020B0604020202020204" pitchFamily="34" charset="0"/>
                <a:cs typeface="Arial" panose="020B0604020202020204" pitchFamily="34" charset="0"/>
              </a:rPr>
              <a:t>Contact Endometriosis </a:t>
            </a:r>
            <a:r>
              <a:rPr lang="en-GB" dirty="0" err="1">
                <a:latin typeface="Arial" panose="020B0604020202020204" pitchFamily="34" charset="0"/>
                <a:cs typeface="Arial" panose="020B0604020202020204" pitchFamily="34" charset="0"/>
              </a:rPr>
              <a:t>uk</a:t>
            </a:r>
            <a:r>
              <a:rPr lang="en-GB" dirty="0">
                <a:latin typeface="Arial" panose="020B0604020202020204" pitchFamily="34" charset="0"/>
                <a:cs typeface="Arial" panose="020B0604020202020204" pitchFamily="34" charset="0"/>
              </a:rPr>
              <a:t> for advice and support</a:t>
            </a:r>
          </a:p>
        </p:txBody>
      </p:sp>
    </p:spTree>
    <p:extLst>
      <p:ext uri="{BB962C8B-B14F-4D97-AF65-F5344CB8AC3E}">
        <p14:creationId xmlns:p14="http://schemas.microsoft.com/office/powerpoint/2010/main" val="1842437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CE56-3150-4632-A744-10DCD3A49162}"/>
              </a:ext>
            </a:extLst>
          </p:cNvPr>
          <p:cNvSpPr>
            <a:spLocks noGrp="1"/>
          </p:cNvSpPr>
          <p:nvPr>
            <p:ph type="title"/>
          </p:nvPr>
        </p:nvSpPr>
        <p:spPr/>
        <p:txBody>
          <a:bodyPr/>
          <a:lstStyle/>
          <a:p>
            <a:r>
              <a:rPr lang="en-GB" dirty="0"/>
              <a:t>				</a:t>
            </a:r>
            <a:r>
              <a:rPr lang="en-GB" b="1" dirty="0">
                <a:latin typeface="Arial" panose="020B0604020202020204" pitchFamily="34" charset="0"/>
                <a:cs typeface="Arial" panose="020B0604020202020204" pitchFamily="34" charset="0"/>
              </a:rPr>
              <a:t>Questions? </a:t>
            </a:r>
          </a:p>
        </p:txBody>
      </p:sp>
      <p:sp>
        <p:nvSpPr>
          <p:cNvPr id="3" name="Content Placeholder 2">
            <a:extLst>
              <a:ext uri="{FF2B5EF4-FFF2-40B4-BE49-F238E27FC236}">
                <a16:creationId xmlns:a16="http://schemas.microsoft.com/office/drawing/2014/main" id="{CA378EE5-E877-424B-ACC7-2F2BFC2A9801}"/>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2973280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1155445"/>
            <a:ext cx="5111750" cy="635143"/>
          </a:xfrm>
        </p:spPr>
        <p:txBody>
          <a:bodyPr/>
          <a:lstStyle/>
          <a:p>
            <a:r>
              <a:rPr lang="en-US" dirty="0"/>
              <a:t>Early EXPERIENCE</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838200" y="2306782"/>
            <a:ext cx="6904703" cy="4049568"/>
          </a:xfrm>
        </p:spPr>
        <p:txBody>
          <a:bodyPr>
            <a:normAutofit fontScale="85000" lnSpcReduction="20000"/>
          </a:bodyPr>
          <a:lstStyle/>
          <a:p>
            <a:pPr marL="285750" indent="-285750">
              <a:buFont typeface="Arial" panose="020B0604020202020204" pitchFamily="34" charset="0"/>
              <a:buChar char="•"/>
            </a:pPr>
            <a:r>
              <a:rPr lang="en-US" sz="2400" dirty="0"/>
              <a:t>Joined as 25 year old female in 2005 </a:t>
            </a:r>
          </a:p>
          <a:p>
            <a:pPr marL="285750" indent="-285750">
              <a:buFont typeface="Arial" panose="020B0604020202020204" pitchFamily="34" charset="0"/>
              <a:buChar char="•"/>
            </a:pPr>
            <a:r>
              <a:rPr lang="en-US" sz="2400" dirty="0"/>
              <a:t>At training school I was one of 5 woman on my intake, compared to 12 men.</a:t>
            </a:r>
          </a:p>
          <a:p>
            <a:pPr marL="285750" indent="-285750">
              <a:buFont typeface="Arial" panose="020B0604020202020204" pitchFamily="34" charset="0"/>
              <a:buChar char="•"/>
            </a:pPr>
            <a:r>
              <a:rPr lang="en-US" sz="2400" dirty="0"/>
              <a:t>All the trainers were men</a:t>
            </a:r>
          </a:p>
          <a:p>
            <a:pPr marL="285750" indent="-285750">
              <a:buFont typeface="Arial" panose="020B0604020202020204" pitchFamily="34" charset="0"/>
              <a:buChar char="•"/>
            </a:pPr>
            <a:r>
              <a:rPr lang="en-US" sz="2400" dirty="0"/>
              <a:t>Within the Tutor Unit in force all the tutors were men.</a:t>
            </a:r>
          </a:p>
          <a:p>
            <a:pPr marL="285750" indent="-285750">
              <a:buFont typeface="Arial" panose="020B0604020202020204" pitchFamily="34" charset="0"/>
              <a:buChar char="•"/>
            </a:pPr>
            <a:r>
              <a:rPr lang="en-US" sz="2400" dirty="0"/>
              <a:t>I spent the next 5 years in a uniform role </a:t>
            </a:r>
          </a:p>
          <a:p>
            <a:pPr marL="285750" indent="-285750">
              <a:buFont typeface="Arial" panose="020B0604020202020204" pitchFamily="34" charset="0"/>
              <a:buChar char="•"/>
            </a:pPr>
            <a:r>
              <a:rPr lang="en-US" sz="2400" dirty="0"/>
              <a:t>My first team was mainly men. There was one female sergeant out of 5 sergeants. The Insp was male. The SMT were male. </a:t>
            </a:r>
          </a:p>
          <a:p>
            <a:pPr marL="285750" indent="-285750">
              <a:buFont typeface="Arial" panose="020B0604020202020204" pitchFamily="34" charset="0"/>
              <a:buChar char="•"/>
            </a:pPr>
            <a:r>
              <a:rPr lang="en-US" sz="2400" dirty="0"/>
              <a:t>The disproportionality never entered my head</a:t>
            </a:r>
          </a:p>
          <a:p>
            <a:pPr marL="285750" indent="-285750">
              <a:buFont typeface="Arial" panose="020B0604020202020204" pitchFamily="34" charset="0"/>
              <a:buChar char="•"/>
            </a:pPr>
            <a:r>
              <a:rPr lang="en-US" sz="2400" dirty="0"/>
              <a:t>I knew I had found the job right for me and I could do this job.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a:t>
            </a:fld>
            <a:endParaRPr lang="en-US" dirty="0"/>
          </a:p>
        </p:txBody>
      </p:sp>
    </p:spTree>
    <p:extLst>
      <p:ext uri="{BB962C8B-B14F-4D97-AF65-F5344CB8AC3E}">
        <p14:creationId xmlns:p14="http://schemas.microsoft.com/office/powerpoint/2010/main" val="3571516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5F11-B7B9-4B80-8C6A-A8A7A7190B77}"/>
              </a:ext>
            </a:extLst>
          </p:cNvPr>
          <p:cNvSpPr>
            <a:spLocks noGrp="1"/>
          </p:cNvSpPr>
          <p:nvPr>
            <p:ph type="ctrTitle"/>
          </p:nvPr>
        </p:nvSpPr>
        <p:spPr>
          <a:xfrm>
            <a:off x="6991350" y="893618"/>
            <a:ext cx="4179570" cy="904009"/>
          </a:xfrm>
        </p:spPr>
        <p:txBody>
          <a:bodyPr/>
          <a:lstStyle/>
          <a:p>
            <a:r>
              <a:rPr lang="en-US" dirty="0"/>
              <a:t>differences</a:t>
            </a:r>
          </a:p>
        </p:txBody>
      </p:sp>
      <p:sp>
        <p:nvSpPr>
          <p:cNvPr id="3" name="Subtitle 2">
            <a:extLst>
              <a:ext uri="{FF2B5EF4-FFF2-40B4-BE49-F238E27FC236}">
                <a16:creationId xmlns:a16="http://schemas.microsoft.com/office/drawing/2014/main" id="{DA8AFAA9-633A-475C-B8ED-840A34F7294D}"/>
              </a:ext>
            </a:extLst>
          </p:cNvPr>
          <p:cNvSpPr>
            <a:spLocks noGrp="1"/>
          </p:cNvSpPr>
          <p:nvPr>
            <p:ph type="subTitle" idx="1"/>
          </p:nvPr>
        </p:nvSpPr>
        <p:spPr>
          <a:xfrm>
            <a:off x="6991350" y="2327564"/>
            <a:ext cx="4179570" cy="2628899"/>
          </a:xfrm>
        </p:spPr>
        <p:txBody>
          <a:bodyPr>
            <a:normAutofit/>
          </a:bodyPr>
          <a:lstStyle/>
          <a:p>
            <a:pPr marL="285750" indent="-285750">
              <a:buFont typeface="Arial" panose="020B0604020202020204" pitchFamily="34" charset="0"/>
              <a:buChar char="•"/>
            </a:pPr>
            <a:r>
              <a:rPr lang="en-US" sz="2400" dirty="0"/>
              <a:t>Communication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Type of job given</a:t>
            </a:r>
          </a:p>
          <a:p>
            <a:endParaRPr lang="en-US" sz="2400" dirty="0"/>
          </a:p>
          <a:p>
            <a:pPr marL="285750" indent="-285750">
              <a:buFont typeface="Arial" panose="020B0604020202020204" pitchFamily="34" charset="0"/>
              <a:buChar char="•"/>
            </a:pPr>
            <a:r>
              <a:rPr lang="en-US" sz="2400" dirty="0"/>
              <a:t> Opportunity </a:t>
            </a:r>
          </a:p>
        </p:txBody>
      </p:sp>
    </p:spTree>
    <p:extLst>
      <p:ext uri="{BB962C8B-B14F-4D97-AF65-F5344CB8AC3E}">
        <p14:creationId xmlns:p14="http://schemas.microsoft.com/office/powerpoint/2010/main" val="379728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4829B-783F-BECF-CEB7-85F2BFE80738}"/>
              </a:ext>
            </a:extLst>
          </p:cNvPr>
          <p:cNvSpPr>
            <a:spLocks noGrp="1"/>
          </p:cNvSpPr>
          <p:nvPr>
            <p:ph type="title"/>
          </p:nvPr>
        </p:nvSpPr>
        <p:spPr>
          <a:xfrm>
            <a:off x="5476874" y="1193047"/>
            <a:ext cx="5111750" cy="477982"/>
          </a:xfrm>
        </p:spPr>
        <p:txBody>
          <a:bodyPr>
            <a:normAutofit/>
          </a:bodyPr>
          <a:lstStyle/>
          <a:p>
            <a:pPr algn="ctr"/>
            <a:r>
              <a:rPr lang="en-GB" dirty="0"/>
              <a:t>WHEN DID IT CHANGE?</a:t>
            </a:r>
          </a:p>
        </p:txBody>
      </p:sp>
      <p:sp>
        <p:nvSpPr>
          <p:cNvPr id="3" name="Text Placeholder 2">
            <a:extLst>
              <a:ext uri="{FF2B5EF4-FFF2-40B4-BE49-F238E27FC236}">
                <a16:creationId xmlns:a16="http://schemas.microsoft.com/office/drawing/2014/main" id="{636A0C4E-5700-38A5-D8A0-FC2330E546E7}"/>
              </a:ext>
            </a:extLst>
          </p:cNvPr>
          <p:cNvSpPr>
            <a:spLocks noGrp="1"/>
          </p:cNvSpPr>
          <p:nvPr>
            <p:ph type="body" idx="1"/>
          </p:nvPr>
        </p:nvSpPr>
        <p:spPr>
          <a:xfrm>
            <a:off x="5476874" y="2057400"/>
            <a:ext cx="6587307" cy="4298949"/>
          </a:xfrm>
        </p:spPr>
        <p:txBody>
          <a:bodyPr>
            <a:normAutofit/>
          </a:bodyPr>
          <a:lstStyle/>
          <a:p>
            <a:pPr marL="285750" indent="-285750">
              <a:buFont typeface="Arial" panose="020B0604020202020204" pitchFamily="34" charset="0"/>
              <a:buChar char="•"/>
            </a:pPr>
            <a:r>
              <a:rPr lang="en-GB" sz="2200" dirty="0"/>
              <a:t>Passing my Sergeant Exam in 2008</a:t>
            </a:r>
          </a:p>
          <a:p>
            <a:pPr marL="285750" indent="-285750">
              <a:buFont typeface="Arial" panose="020B0604020202020204" pitchFamily="34" charset="0"/>
              <a:buChar char="•"/>
            </a:pPr>
            <a:r>
              <a:rPr lang="en-GB" sz="2200" dirty="0"/>
              <a:t>I started an acting sergeant role </a:t>
            </a:r>
          </a:p>
          <a:p>
            <a:pPr marL="285750" indent="-285750">
              <a:buFont typeface="Arial" panose="020B0604020202020204" pitchFamily="34" charset="0"/>
              <a:buChar char="•"/>
            </a:pPr>
            <a:r>
              <a:rPr lang="en-GB" sz="2200" dirty="0"/>
              <a:t>This was not liked – WHY? </a:t>
            </a:r>
          </a:p>
          <a:p>
            <a:pPr marL="285750" indent="-285750">
              <a:buFont typeface="Arial" panose="020B0604020202020204" pitchFamily="34" charset="0"/>
              <a:buChar char="•"/>
            </a:pPr>
            <a:r>
              <a:rPr lang="en-GB" sz="2200" dirty="0"/>
              <a:t>Relationship</a:t>
            </a:r>
          </a:p>
          <a:p>
            <a:pPr marL="285750" indent="-285750">
              <a:buFont typeface="Arial" panose="020B0604020202020204" pitchFamily="34" charset="0"/>
              <a:buChar char="•"/>
            </a:pPr>
            <a:r>
              <a:rPr lang="en-GB" sz="2200" dirty="0"/>
              <a:t>Feeling like I did not have a voice</a:t>
            </a:r>
          </a:p>
          <a:p>
            <a:pPr marL="285750" indent="-285750">
              <a:buFont typeface="Arial" panose="020B0604020202020204" pitchFamily="34" charset="0"/>
              <a:buChar char="•"/>
            </a:pPr>
            <a:r>
              <a:rPr lang="en-GB" sz="2200" dirty="0"/>
              <a:t>“woman scorned”</a:t>
            </a:r>
          </a:p>
          <a:p>
            <a:pPr marL="285750" indent="-285750">
              <a:buFont typeface="Arial" panose="020B0604020202020204" pitchFamily="34" charset="0"/>
              <a:buChar char="•"/>
            </a:pPr>
            <a:r>
              <a:rPr lang="en-GB" sz="2200" dirty="0"/>
              <a:t>Later however would prove the support I had. </a:t>
            </a:r>
          </a:p>
          <a:p>
            <a:pPr marL="285750" indent="-285750">
              <a:buFont typeface="Arial" panose="020B0604020202020204" pitchFamily="34" charset="0"/>
              <a:buChar char="•"/>
            </a:pPr>
            <a:r>
              <a:rPr lang="en-GB" sz="2200" dirty="0"/>
              <a:t>Promotion and “that course”. </a:t>
            </a:r>
          </a:p>
          <a:p>
            <a:endParaRPr lang="en-GB" sz="1800" dirty="0"/>
          </a:p>
        </p:txBody>
      </p:sp>
      <p:sp>
        <p:nvSpPr>
          <p:cNvPr id="6" name="Slide Number Placeholder 5">
            <a:extLst>
              <a:ext uri="{FF2B5EF4-FFF2-40B4-BE49-F238E27FC236}">
                <a16:creationId xmlns:a16="http://schemas.microsoft.com/office/drawing/2014/main" id="{E2B3D164-BEA9-F8AA-2A1C-D76129EC09E2}"/>
              </a:ext>
            </a:extLst>
          </p:cNvPr>
          <p:cNvSpPr>
            <a:spLocks noGrp="1"/>
          </p:cNvSpPr>
          <p:nvPr>
            <p:ph type="sldNum" sz="quarter" idx="12"/>
          </p:nvPr>
        </p:nvSpPr>
        <p:spPr/>
        <p:txBody>
          <a:bodyPr/>
          <a:lstStyle/>
          <a:p>
            <a:fld id="{A49DFD55-3C28-40EF-9E31-A92D2E4017FF}" type="slidenum">
              <a:rPr lang="en-US" smtClean="0"/>
              <a:pPr/>
              <a:t>5</a:t>
            </a:fld>
            <a:endParaRPr lang="en-US" dirty="0"/>
          </a:p>
        </p:txBody>
      </p:sp>
    </p:spTree>
    <p:extLst>
      <p:ext uri="{BB962C8B-B14F-4D97-AF65-F5344CB8AC3E}">
        <p14:creationId xmlns:p14="http://schemas.microsoft.com/office/powerpoint/2010/main" val="1336403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0D648-8FA7-DAFE-EAC0-EA2101834CB9}"/>
              </a:ext>
            </a:extLst>
          </p:cNvPr>
          <p:cNvSpPr>
            <a:spLocks noGrp="1"/>
          </p:cNvSpPr>
          <p:nvPr>
            <p:ph type="title"/>
          </p:nvPr>
        </p:nvSpPr>
        <p:spPr>
          <a:xfrm>
            <a:off x="1333500" y="1020446"/>
            <a:ext cx="2895600" cy="756400"/>
          </a:xfrm>
        </p:spPr>
        <p:txBody>
          <a:bodyPr/>
          <a:lstStyle/>
          <a:p>
            <a:pPr algn="ctr"/>
            <a:r>
              <a:rPr lang="en-GB" dirty="0"/>
              <a:t>MOVEMENT </a:t>
            </a:r>
          </a:p>
        </p:txBody>
      </p:sp>
      <p:sp>
        <p:nvSpPr>
          <p:cNvPr id="3" name="Content Placeholder 2">
            <a:extLst>
              <a:ext uri="{FF2B5EF4-FFF2-40B4-BE49-F238E27FC236}">
                <a16:creationId xmlns:a16="http://schemas.microsoft.com/office/drawing/2014/main" id="{99A904CA-8370-DFD3-A5BE-1DF1955B83DF}"/>
              </a:ext>
            </a:extLst>
          </p:cNvPr>
          <p:cNvSpPr>
            <a:spLocks noGrp="1"/>
          </p:cNvSpPr>
          <p:nvPr>
            <p:ph idx="1"/>
          </p:nvPr>
        </p:nvSpPr>
        <p:spPr>
          <a:xfrm>
            <a:off x="707923" y="2521975"/>
            <a:ext cx="4704735" cy="2921564"/>
          </a:xfrm>
        </p:spPr>
        <p:txBody>
          <a:bodyPr>
            <a:normAutofit/>
          </a:bodyPr>
          <a:lstStyle/>
          <a:p>
            <a:pPr marL="285750" indent="-285750">
              <a:buFont typeface="Arial" panose="020B0604020202020204" pitchFamily="34" charset="0"/>
              <a:buChar char="•"/>
            </a:pPr>
            <a:r>
              <a:rPr lang="en-GB" sz="2800" dirty="0"/>
              <a:t>Different roles </a:t>
            </a:r>
          </a:p>
          <a:p>
            <a:pPr marL="285750" indent="-285750">
              <a:buFont typeface="Arial" panose="020B0604020202020204" pitchFamily="34" charset="0"/>
              <a:buChar char="•"/>
            </a:pPr>
            <a:r>
              <a:rPr lang="en-GB" sz="2800" dirty="0"/>
              <a:t>Experience &amp; Influence </a:t>
            </a:r>
          </a:p>
          <a:p>
            <a:pPr marL="285750" indent="-285750">
              <a:buFont typeface="Arial" panose="020B0604020202020204" pitchFamily="34" charset="0"/>
              <a:buChar char="•"/>
            </a:pPr>
            <a:r>
              <a:rPr lang="en-GB" sz="2800" dirty="0"/>
              <a:t>Only takes one person</a:t>
            </a:r>
          </a:p>
        </p:txBody>
      </p:sp>
      <p:sp>
        <p:nvSpPr>
          <p:cNvPr id="6" name="Slide Number Placeholder 5">
            <a:extLst>
              <a:ext uri="{FF2B5EF4-FFF2-40B4-BE49-F238E27FC236}">
                <a16:creationId xmlns:a16="http://schemas.microsoft.com/office/drawing/2014/main" id="{37D4AA2E-7587-D68A-7EFB-CE3B5E90D7A6}"/>
              </a:ext>
            </a:extLst>
          </p:cNvPr>
          <p:cNvSpPr>
            <a:spLocks noGrp="1"/>
          </p:cNvSpPr>
          <p:nvPr>
            <p:ph type="sldNum" sz="quarter" idx="12"/>
          </p:nvPr>
        </p:nvSpPr>
        <p:spPr/>
        <p:txBody>
          <a:bodyPr/>
          <a:lstStyle/>
          <a:p>
            <a:fld id="{A49DFD55-3C28-40EF-9E31-A92D2E4017FF}" type="slidenum">
              <a:rPr lang="en-US" smtClean="0"/>
              <a:pPr/>
              <a:t>6</a:t>
            </a:fld>
            <a:endParaRPr lang="en-US" dirty="0"/>
          </a:p>
        </p:txBody>
      </p:sp>
    </p:spTree>
    <p:extLst>
      <p:ext uri="{BB962C8B-B14F-4D97-AF65-F5344CB8AC3E}">
        <p14:creationId xmlns:p14="http://schemas.microsoft.com/office/powerpoint/2010/main" val="3786465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A0637-CCAA-425E-A57A-6205AFDC8B8C}"/>
              </a:ext>
            </a:extLst>
          </p:cNvPr>
          <p:cNvSpPr>
            <a:spLocks noGrp="1"/>
          </p:cNvSpPr>
          <p:nvPr>
            <p:ph type="title"/>
          </p:nvPr>
        </p:nvSpPr>
        <p:spPr>
          <a:xfrm>
            <a:off x="1885156" y="892177"/>
            <a:ext cx="8421688" cy="1325563"/>
          </a:xfrm>
        </p:spPr>
        <p:txBody>
          <a:bodyPr>
            <a:normAutofit/>
          </a:bodyPr>
          <a:lstStyle/>
          <a:p>
            <a:r>
              <a:rPr lang="en-US" sz="3600" dirty="0"/>
              <a:t>LIFE &amp;</a:t>
            </a:r>
            <a:br>
              <a:rPr lang="en-US" sz="3600" dirty="0"/>
            </a:br>
            <a:r>
              <a:rPr lang="en-US" dirty="0"/>
              <a:t>Challenges</a:t>
            </a:r>
            <a:endParaRPr lang="en-US" sz="3600" dirty="0"/>
          </a:p>
        </p:txBody>
      </p:sp>
      <p:sp>
        <p:nvSpPr>
          <p:cNvPr id="3" name="Text Placeholder 2">
            <a:extLst>
              <a:ext uri="{FF2B5EF4-FFF2-40B4-BE49-F238E27FC236}">
                <a16:creationId xmlns:a16="http://schemas.microsoft.com/office/drawing/2014/main" id="{D851C395-6BC4-4F00-B40B-069DBBB7C08B}"/>
              </a:ext>
            </a:extLst>
          </p:cNvPr>
          <p:cNvSpPr>
            <a:spLocks noGrp="1"/>
          </p:cNvSpPr>
          <p:nvPr>
            <p:ph type="body" idx="1"/>
          </p:nvPr>
        </p:nvSpPr>
        <p:spPr>
          <a:xfrm>
            <a:off x="1243104" y="2776936"/>
            <a:ext cx="2882475" cy="823912"/>
          </a:xfrm>
        </p:spPr>
        <p:txBody>
          <a:bodyPr/>
          <a:lstStyle/>
          <a:p>
            <a:r>
              <a:rPr lang="en-US" sz="2800" dirty="0"/>
              <a:t>CHILDREN</a:t>
            </a:r>
            <a:endParaRPr lang="en-US" sz="2400" dirty="0"/>
          </a:p>
        </p:txBody>
      </p:sp>
      <p:sp>
        <p:nvSpPr>
          <p:cNvPr id="4" name="Content Placeholder 3">
            <a:extLst>
              <a:ext uri="{FF2B5EF4-FFF2-40B4-BE49-F238E27FC236}">
                <a16:creationId xmlns:a16="http://schemas.microsoft.com/office/drawing/2014/main" id="{A1D16151-9486-4A03-AE3A-F1CC562E0564}"/>
              </a:ext>
            </a:extLst>
          </p:cNvPr>
          <p:cNvSpPr>
            <a:spLocks noGrp="1"/>
          </p:cNvSpPr>
          <p:nvPr>
            <p:ph sz="half" idx="2"/>
          </p:nvPr>
        </p:nvSpPr>
        <p:spPr>
          <a:xfrm>
            <a:off x="1243104" y="3834606"/>
            <a:ext cx="2882475" cy="1997867"/>
          </a:xfrm>
        </p:spPr>
        <p:txBody>
          <a:bodyPr>
            <a:normAutofit/>
          </a:bodyPr>
          <a:lstStyle/>
          <a:p>
            <a:pPr marL="285750" indent="-285750">
              <a:buFont typeface="Arial" panose="020B0604020202020204" pitchFamily="34" charset="0"/>
              <a:buChar char="•"/>
            </a:pPr>
            <a:r>
              <a:rPr lang="en-US" sz="2400" dirty="0"/>
              <a:t>Will change you</a:t>
            </a:r>
          </a:p>
          <a:p>
            <a:pPr marL="285750" indent="-285750">
              <a:buFont typeface="Arial" panose="020B0604020202020204" pitchFamily="34" charset="0"/>
              <a:buChar char="•"/>
            </a:pPr>
            <a:r>
              <a:rPr lang="en-US" sz="2400" dirty="0"/>
              <a:t>You will need more support </a:t>
            </a:r>
          </a:p>
          <a:p>
            <a:endParaRPr lang="en-US" sz="2400" dirty="0"/>
          </a:p>
        </p:txBody>
      </p:sp>
      <p:sp>
        <p:nvSpPr>
          <p:cNvPr id="5" name="Text Placeholder 4">
            <a:extLst>
              <a:ext uri="{FF2B5EF4-FFF2-40B4-BE49-F238E27FC236}">
                <a16:creationId xmlns:a16="http://schemas.microsoft.com/office/drawing/2014/main" id="{DDE59236-37DD-4582-A2A0-3F9A13A3B55D}"/>
              </a:ext>
            </a:extLst>
          </p:cNvPr>
          <p:cNvSpPr>
            <a:spLocks noGrp="1"/>
          </p:cNvSpPr>
          <p:nvPr>
            <p:ph type="body" sz="quarter" idx="3"/>
          </p:nvPr>
        </p:nvSpPr>
        <p:spPr>
          <a:xfrm>
            <a:off x="4647665" y="2776936"/>
            <a:ext cx="2896671" cy="823912"/>
          </a:xfrm>
        </p:spPr>
        <p:txBody>
          <a:bodyPr/>
          <a:lstStyle/>
          <a:p>
            <a:r>
              <a:rPr lang="en-US" sz="2800" dirty="0"/>
              <a:t>CAREER </a:t>
            </a:r>
          </a:p>
        </p:txBody>
      </p:sp>
      <p:sp>
        <p:nvSpPr>
          <p:cNvPr id="6" name="Content Placeholder 5">
            <a:extLst>
              <a:ext uri="{FF2B5EF4-FFF2-40B4-BE49-F238E27FC236}">
                <a16:creationId xmlns:a16="http://schemas.microsoft.com/office/drawing/2014/main" id="{DE1CCF0F-F0BB-42D7-B3C2-C29336739F32}"/>
              </a:ext>
            </a:extLst>
          </p:cNvPr>
          <p:cNvSpPr>
            <a:spLocks noGrp="1"/>
          </p:cNvSpPr>
          <p:nvPr>
            <p:ph sz="quarter" idx="4"/>
          </p:nvPr>
        </p:nvSpPr>
        <p:spPr>
          <a:xfrm>
            <a:off x="4647665" y="3834606"/>
            <a:ext cx="3157102" cy="1997867"/>
          </a:xfrm>
        </p:spPr>
        <p:txBody>
          <a:bodyPr>
            <a:normAutofit/>
          </a:bodyPr>
          <a:lstStyle/>
          <a:p>
            <a:pPr marL="285750" indent="-285750">
              <a:buFont typeface="Arial" panose="020B0604020202020204" pitchFamily="34" charset="0"/>
              <a:buChar char="•"/>
            </a:pPr>
            <a:r>
              <a:rPr lang="en-US" sz="2400" dirty="0"/>
              <a:t>You can still have a career</a:t>
            </a:r>
          </a:p>
          <a:p>
            <a:pPr marL="285750" indent="-285750">
              <a:buFont typeface="Arial" panose="020B0604020202020204" pitchFamily="34" charset="0"/>
              <a:buChar char="•"/>
            </a:pPr>
            <a:r>
              <a:rPr lang="en-US" sz="2400" dirty="0"/>
              <a:t>You can still achieve your goals​​​</a:t>
            </a:r>
          </a:p>
        </p:txBody>
      </p:sp>
      <p:sp>
        <p:nvSpPr>
          <p:cNvPr id="7" name="Text Placeholder 6">
            <a:extLst>
              <a:ext uri="{FF2B5EF4-FFF2-40B4-BE49-F238E27FC236}">
                <a16:creationId xmlns:a16="http://schemas.microsoft.com/office/drawing/2014/main" id="{1F939793-2181-4A3D-9C5A-CE676CC83EC0}"/>
              </a:ext>
            </a:extLst>
          </p:cNvPr>
          <p:cNvSpPr>
            <a:spLocks noGrp="1"/>
          </p:cNvSpPr>
          <p:nvPr>
            <p:ph type="body" idx="13"/>
          </p:nvPr>
        </p:nvSpPr>
        <p:spPr>
          <a:xfrm>
            <a:off x="8341048" y="2748756"/>
            <a:ext cx="2882475" cy="823912"/>
          </a:xfrm>
        </p:spPr>
        <p:txBody>
          <a:bodyPr/>
          <a:lstStyle/>
          <a:p>
            <a:r>
              <a:rPr lang="en-US" sz="2800" dirty="0"/>
              <a:t>COVID</a:t>
            </a:r>
          </a:p>
        </p:txBody>
      </p:sp>
      <p:sp>
        <p:nvSpPr>
          <p:cNvPr id="8" name="Content Placeholder 7">
            <a:extLst>
              <a:ext uri="{FF2B5EF4-FFF2-40B4-BE49-F238E27FC236}">
                <a16:creationId xmlns:a16="http://schemas.microsoft.com/office/drawing/2014/main" id="{C9FA0B0D-7B36-4D63-86BD-20E6E1B6A0D8}"/>
              </a:ext>
            </a:extLst>
          </p:cNvPr>
          <p:cNvSpPr>
            <a:spLocks noGrp="1"/>
          </p:cNvSpPr>
          <p:nvPr>
            <p:ph sz="half" idx="14"/>
          </p:nvPr>
        </p:nvSpPr>
        <p:spPr>
          <a:xfrm>
            <a:off x="8203734" y="3834605"/>
            <a:ext cx="3157102" cy="1997867"/>
          </a:xfrm>
        </p:spPr>
        <p:txBody>
          <a:bodyPr>
            <a:noAutofit/>
          </a:bodyPr>
          <a:lstStyle/>
          <a:p>
            <a:pPr marL="285750" indent="-285750">
              <a:buFont typeface="Arial" panose="020B0604020202020204" pitchFamily="34" charset="0"/>
              <a:buChar char="•"/>
            </a:pPr>
            <a:r>
              <a:rPr lang="en-US" sz="2400" dirty="0"/>
              <a:t>Sometimes there are things you just cannot control </a:t>
            </a:r>
          </a:p>
          <a:p>
            <a:pPr marL="285750" indent="-285750">
              <a:buFont typeface="Arial" panose="020B0604020202020204" pitchFamily="34" charset="0"/>
              <a:buChar char="•"/>
            </a:pPr>
            <a:r>
              <a:rPr lang="en-US" sz="2400" dirty="0"/>
              <a:t>Things happen for a reason</a:t>
            </a:r>
          </a:p>
        </p:txBody>
      </p:sp>
      <p:sp>
        <p:nvSpPr>
          <p:cNvPr id="11" name="Slide Number Placeholder 10">
            <a:extLst>
              <a:ext uri="{FF2B5EF4-FFF2-40B4-BE49-F238E27FC236}">
                <a16:creationId xmlns:a16="http://schemas.microsoft.com/office/drawing/2014/main" id="{7AE81C1E-A7C3-40CD-9C11-0C03A2221292}"/>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7</a:t>
            </a:fld>
            <a:endParaRPr lang="en-US" dirty="0"/>
          </a:p>
        </p:txBody>
      </p:sp>
    </p:spTree>
    <p:extLst>
      <p:ext uri="{BB962C8B-B14F-4D97-AF65-F5344CB8AC3E}">
        <p14:creationId xmlns:p14="http://schemas.microsoft.com/office/powerpoint/2010/main" val="1429429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E655F-A55F-9382-AD29-DC140544D0E2}"/>
              </a:ext>
            </a:extLst>
          </p:cNvPr>
          <p:cNvSpPr>
            <a:spLocks noGrp="1"/>
          </p:cNvSpPr>
          <p:nvPr>
            <p:ph type="ctrTitle"/>
          </p:nvPr>
        </p:nvSpPr>
        <p:spPr>
          <a:xfrm>
            <a:off x="6947105" y="1489587"/>
            <a:ext cx="4179570" cy="852056"/>
          </a:xfrm>
        </p:spPr>
        <p:txBody>
          <a:bodyPr/>
          <a:lstStyle/>
          <a:p>
            <a:pPr algn="ctr"/>
            <a:r>
              <a:rPr lang="en-GB" sz="3200" dirty="0"/>
              <a:t>CURRENT POSTION</a:t>
            </a:r>
          </a:p>
        </p:txBody>
      </p:sp>
      <p:sp>
        <p:nvSpPr>
          <p:cNvPr id="3" name="Subtitle 2">
            <a:extLst>
              <a:ext uri="{FF2B5EF4-FFF2-40B4-BE49-F238E27FC236}">
                <a16:creationId xmlns:a16="http://schemas.microsoft.com/office/drawing/2014/main" id="{FC6E54F8-59EC-85FE-DDA4-EDFC09112B9B}"/>
              </a:ext>
            </a:extLst>
          </p:cNvPr>
          <p:cNvSpPr>
            <a:spLocks noGrp="1"/>
          </p:cNvSpPr>
          <p:nvPr>
            <p:ph type="subTitle" idx="1"/>
          </p:nvPr>
        </p:nvSpPr>
        <p:spPr>
          <a:xfrm>
            <a:off x="6592529" y="3054927"/>
            <a:ext cx="4866968" cy="2313486"/>
          </a:xfrm>
        </p:spPr>
        <p:txBody>
          <a:bodyPr>
            <a:normAutofit/>
          </a:bodyPr>
          <a:lstStyle/>
          <a:p>
            <a:pPr marL="285750" indent="-285750">
              <a:buFont typeface="Arial" panose="020B0604020202020204" pitchFamily="34" charset="0"/>
              <a:buChar char="•"/>
            </a:pPr>
            <a:r>
              <a:rPr lang="en-GB" sz="2400" dirty="0"/>
              <a:t>What have I done?</a:t>
            </a:r>
          </a:p>
          <a:p>
            <a:pPr marL="285750" indent="-285750">
              <a:buFont typeface="Arial" panose="020B0604020202020204" pitchFamily="34" charset="0"/>
              <a:buChar char="•"/>
            </a:pPr>
            <a:r>
              <a:rPr lang="en-GB" sz="2400" dirty="0"/>
              <a:t>Looking from a different angle </a:t>
            </a:r>
          </a:p>
          <a:p>
            <a:pPr marL="285750" indent="-285750">
              <a:buFont typeface="Arial" panose="020B0604020202020204" pitchFamily="34" charset="0"/>
              <a:buChar char="•"/>
            </a:pPr>
            <a:r>
              <a:rPr lang="en-GB" sz="2400" dirty="0"/>
              <a:t>Able to thrive in my current role </a:t>
            </a:r>
          </a:p>
          <a:p>
            <a:pPr marL="285750" indent="-285750">
              <a:buFont typeface="Arial" panose="020B0604020202020204" pitchFamily="34" charset="0"/>
              <a:buChar char="•"/>
            </a:pPr>
            <a:r>
              <a:rPr lang="en-GB" sz="2400" dirty="0"/>
              <a:t>The recent course – what was different? </a:t>
            </a:r>
          </a:p>
        </p:txBody>
      </p:sp>
    </p:spTree>
    <p:extLst>
      <p:ext uri="{BB962C8B-B14F-4D97-AF65-F5344CB8AC3E}">
        <p14:creationId xmlns:p14="http://schemas.microsoft.com/office/powerpoint/2010/main" val="2419195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8FC28-E0BD-4387-B8BE-9965D1A57FF1}"/>
              </a:ext>
            </a:extLst>
          </p:cNvPr>
          <p:cNvSpPr>
            <a:spLocks noGrp="1"/>
          </p:cNvSpPr>
          <p:nvPr>
            <p:ph type="title"/>
          </p:nvPr>
        </p:nvSpPr>
        <p:spPr>
          <a:xfrm>
            <a:off x="5476875" y="874525"/>
            <a:ext cx="5111750" cy="1204912"/>
          </a:xfrm>
        </p:spPr>
        <p:txBody>
          <a:bodyPr>
            <a:normAutofit/>
          </a:bodyPr>
          <a:lstStyle/>
          <a:p>
            <a:r>
              <a:rPr lang="en-US" sz="3200" dirty="0"/>
              <a:t>SUMMARY</a:t>
            </a:r>
          </a:p>
        </p:txBody>
      </p:sp>
      <p:sp>
        <p:nvSpPr>
          <p:cNvPr id="3" name="Text Placeholder 2">
            <a:extLst>
              <a:ext uri="{FF2B5EF4-FFF2-40B4-BE49-F238E27FC236}">
                <a16:creationId xmlns:a16="http://schemas.microsoft.com/office/drawing/2014/main" id="{FED19BCA-B61F-4EA6-A1FB-CCA3BD8506FB}"/>
              </a:ext>
            </a:extLst>
          </p:cNvPr>
          <p:cNvSpPr>
            <a:spLocks noGrp="1"/>
          </p:cNvSpPr>
          <p:nvPr>
            <p:ph type="body" idx="1"/>
          </p:nvPr>
        </p:nvSpPr>
        <p:spPr>
          <a:xfrm>
            <a:off x="5476875" y="2521888"/>
            <a:ext cx="5111750" cy="2079480"/>
          </a:xfrm>
        </p:spPr>
        <p:txBody>
          <a:bodyPr>
            <a:noAutofit/>
          </a:bodyPr>
          <a:lstStyle/>
          <a:p>
            <a:pPr marL="285750" indent="-285750">
              <a:buFont typeface="Arial" panose="020B0604020202020204" pitchFamily="34" charset="0"/>
              <a:buChar char="•"/>
            </a:pPr>
            <a:r>
              <a:rPr lang="en-US" sz="2000" dirty="0"/>
              <a:t>Being a woman and understanding what it is to be a woman</a:t>
            </a:r>
          </a:p>
          <a:p>
            <a:pPr marL="285750" indent="-285750">
              <a:buFont typeface="Arial" panose="020B0604020202020204" pitchFamily="34" charset="0"/>
              <a:buChar char="•"/>
            </a:pPr>
            <a:r>
              <a:rPr lang="en-US" sz="2000" dirty="0"/>
              <a:t>Being supportive to other women. Not following gossip have your own voice</a:t>
            </a:r>
          </a:p>
          <a:p>
            <a:pPr marL="285750" indent="-285750">
              <a:buFont typeface="Arial" panose="020B0604020202020204" pitchFamily="34" charset="0"/>
              <a:buChar char="•"/>
            </a:pPr>
            <a:r>
              <a:rPr lang="en-US" sz="2000" dirty="0"/>
              <a:t>Understanding and support will allow more women in more influential and managerial roles.</a:t>
            </a:r>
          </a:p>
          <a:p>
            <a:pPr marL="285750" indent="-285750">
              <a:buFont typeface="Arial" panose="020B0604020202020204" pitchFamily="34" charset="0"/>
              <a:buChar char="•"/>
            </a:pPr>
            <a:r>
              <a:rPr lang="en-US" sz="2000" dirty="0"/>
              <a:t>Therefore, breaking down the barriers between men and women and proving the PERSON for the job is the PERSON who can do the job. </a:t>
            </a:r>
          </a:p>
        </p:txBody>
      </p:sp>
      <p:sp>
        <p:nvSpPr>
          <p:cNvPr id="6" name="Slide Number Placeholder 5">
            <a:extLst>
              <a:ext uri="{FF2B5EF4-FFF2-40B4-BE49-F238E27FC236}">
                <a16:creationId xmlns:a16="http://schemas.microsoft.com/office/drawing/2014/main" id="{7C4B8313-9270-4128-8674-3A3E42B806BC}"/>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9</a:t>
            </a:fld>
            <a:endParaRPr lang="en-US" dirty="0"/>
          </a:p>
        </p:txBody>
      </p:sp>
    </p:spTree>
    <p:extLst>
      <p:ext uri="{BB962C8B-B14F-4D97-AF65-F5344CB8AC3E}">
        <p14:creationId xmlns:p14="http://schemas.microsoft.com/office/powerpoint/2010/main" val="1742861620"/>
      </p:ext>
    </p:extLst>
  </p:cSld>
  <p:clrMapOvr>
    <a:masterClrMapping/>
  </p:clrMapOvr>
</p:sld>
</file>

<file path=ppt/theme/theme1.xml><?xml version="1.0" encoding="utf-8"?>
<a:theme xmlns:a="http://schemas.openxmlformats.org/drawingml/2006/main" name="Office Them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Presentation_tm67328976_Win32_LW_SL_v3" id="{B5A5B451-F186-4F05-917D-430247B33515}" vid="{C0610F80-F57F-4E6B-A096-3AEBDD5FC54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0FD6FE22-81A0-4500-AFD0-342D21BB9A2C}">
  <ds:schemaRefs>
    <ds:schemaRef ds:uri="http://schemas.microsoft.com/sharepoint/v3/contenttype/forms"/>
  </ds:schemaRefs>
</ds:datastoreItem>
</file>

<file path=customXml/itemProps2.xml><?xml version="1.0" encoding="utf-8"?>
<ds:datastoreItem xmlns:ds="http://schemas.openxmlformats.org/officeDocument/2006/customXml" ds:itemID="{CC96B61E-1B64-430F-934F-7D1B900280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C43685-694E-4579-B109-3C418D49DA6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{5766B3EF-5385-47C0-B38B-05D165835B61}tf67328976_win32</Template>
  <TotalTime>318</TotalTime>
  <Words>1725</Words>
  <Application>Microsoft Office PowerPoint</Application>
  <PresentationFormat>Widescreen</PresentationFormat>
  <Paragraphs>155</Paragraphs>
  <Slides>21</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Calibri Light</vt:lpstr>
      <vt:lpstr>Helvetica</vt:lpstr>
      <vt:lpstr>Tenorite</vt:lpstr>
      <vt:lpstr>Office Theme</vt:lpstr>
      <vt:lpstr>1_Office Theme</vt:lpstr>
      <vt:lpstr>Women in policing</vt:lpstr>
      <vt:lpstr>INTRODUCTION</vt:lpstr>
      <vt:lpstr>Early EXPERIENCE</vt:lpstr>
      <vt:lpstr>differences</vt:lpstr>
      <vt:lpstr>WHEN DID IT CHANGE?</vt:lpstr>
      <vt:lpstr>MOVEMENT </vt:lpstr>
      <vt:lpstr>LIFE &amp; Challenges</vt:lpstr>
      <vt:lpstr>CURRENT POSTION</vt:lpstr>
      <vt:lpstr>SUMMARY</vt:lpstr>
      <vt:lpstr>THANK YOU</vt:lpstr>
      <vt:lpstr>PowerPoint Presentation</vt:lpstr>
      <vt:lpstr>             Inclusivity in a large organisation      </vt:lpstr>
      <vt:lpstr>Women in policing </vt:lpstr>
      <vt:lpstr>  What.......</vt:lpstr>
      <vt:lpstr>    How……  </vt:lpstr>
      <vt:lpstr>    Why….</vt:lpstr>
      <vt:lpstr>Endometriosis and the workplace </vt:lpstr>
      <vt:lpstr>    What is it?.....</vt:lpstr>
      <vt:lpstr>    What we did…..</vt:lpstr>
      <vt:lpstr>   What can you do?....</vt:lpstr>
      <vt:lpstr>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in policing</dc:title>
  <dc:creator>Gaye Martin</dc:creator>
  <cp:lastModifiedBy>Savage, Judith</cp:lastModifiedBy>
  <cp:revision>4</cp:revision>
  <dcterms:created xsi:type="dcterms:W3CDTF">2023-01-05T09:27:49Z</dcterms:created>
  <dcterms:modified xsi:type="dcterms:W3CDTF">2023-01-23T16:10:49Z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8eaa0aa9-7845-4268-8f65-90cf4ea80712_Enabled">
    <vt:lpwstr>True</vt:lpwstr>
  </property>
  <property fmtid="{D5CDD505-2E9C-101B-9397-08002B2CF9AE}" pid="4" name="MSIP_Label_8eaa0aa9-7845-4268-8f65-90cf4ea80712_SiteId">
    <vt:lpwstr>4bed7fe3-f410-4076-9052-b7b894eafffe</vt:lpwstr>
  </property>
  <property fmtid="{D5CDD505-2E9C-101B-9397-08002B2CF9AE}" pid="5" name="MSIP_Label_8eaa0aa9-7845-4268-8f65-90cf4ea80712_Owner">
    <vt:lpwstr>Gaye.Martin@nersou.police.uk</vt:lpwstr>
  </property>
  <property fmtid="{D5CDD505-2E9C-101B-9397-08002B2CF9AE}" pid="6" name="MSIP_Label_8eaa0aa9-7845-4268-8f65-90cf4ea80712_SetDate">
    <vt:lpwstr>2023-01-05T14:32:27.5988532Z</vt:lpwstr>
  </property>
  <property fmtid="{D5CDD505-2E9C-101B-9397-08002B2CF9AE}" pid="7" name="MSIP_Label_8eaa0aa9-7845-4268-8f65-90cf4ea80712_Name">
    <vt:lpwstr>OFFICIAL</vt:lpwstr>
  </property>
  <property fmtid="{D5CDD505-2E9C-101B-9397-08002B2CF9AE}" pid="8" name="MSIP_Label_8eaa0aa9-7845-4268-8f65-90cf4ea80712_Application">
    <vt:lpwstr>Microsoft Azure Information Protection</vt:lpwstr>
  </property>
  <property fmtid="{D5CDD505-2E9C-101B-9397-08002B2CF9AE}" pid="9" name="MSIP_Label_8eaa0aa9-7845-4268-8f65-90cf4ea80712_ActionId">
    <vt:lpwstr>970c1db6-0901-4611-b46f-9af6c21808c7</vt:lpwstr>
  </property>
  <property fmtid="{D5CDD505-2E9C-101B-9397-08002B2CF9AE}" pid="10" name="MSIP_Label_8eaa0aa9-7845-4268-8f65-90cf4ea80712_Extended_MSFT_Method">
    <vt:lpwstr>Automatic</vt:lpwstr>
  </property>
  <property fmtid="{D5CDD505-2E9C-101B-9397-08002B2CF9AE}" pid="11" name="Sensitivity">
    <vt:lpwstr>OFFICIAL</vt:lpwstr>
  </property>
</Properties>
</file>