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59" r:id="rId2"/>
    <p:sldId id="527" r:id="rId3"/>
    <p:sldId id="526" r:id="rId4"/>
    <p:sldId id="530" r:id="rId5"/>
    <p:sldId id="533" r:id="rId6"/>
    <p:sldId id="461" r:id="rId7"/>
    <p:sldId id="534" r:id="rId8"/>
    <p:sldId id="535" r:id="rId9"/>
    <p:sldId id="536" r:id="rId10"/>
    <p:sldId id="538" r:id="rId11"/>
    <p:sldId id="539" r:id="rId12"/>
    <p:sldId id="540" r:id="rId13"/>
    <p:sldId id="552" r:id="rId14"/>
    <p:sldId id="541" r:id="rId15"/>
    <p:sldId id="546" r:id="rId16"/>
    <p:sldId id="547" r:id="rId17"/>
    <p:sldId id="549" r:id="rId18"/>
    <p:sldId id="548" r:id="rId19"/>
    <p:sldId id="550" r:id="rId20"/>
    <p:sldId id="543" r:id="rId21"/>
    <p:sldId id="544" r:id="rId22"/>
    <p:sldId id="551" r:id="rId23"/>
    <p:sldId id="542" r:id="rId24"/>
    <p:sldId id="545" r:id="rId25"/>
  </p:sldIdLst>
  <p:sldSz cx="9144000" cy="6858000" type="screen4x3"/>
  <p:notesSz cx="6797675" cy="9929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515" autoAdjust="0"/>
  </p:normalViewPr>
  <p:slideViewPr>
    <p:cSldViewPr>
      <p:cViewPr varScale="1">
        <p:scale>
          <a:sx n="65" d="100"/>
          <a:sy n="65" d="100"/>
        </p:scale>
        <p:origin x="1317" y="3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DB1AE64-90DF-436B-912C-0C98536253A4}" type="datetimeFigureOut">
              <a:rPr lang="en-GB"/>
              <a:pPr>
                <a:defRPr/>
              </a:pPr>
              <a:t>27/02/2019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8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14B1A70-755B-4129-A732-37E0CBE48B7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F12DD-E552-4D15-BB33-F3E181271989}" type="datetimeFigureOut">
              <a:rPr lang="en-GB"/>
              <a:pPr>
                <a:defRPr/>
              </a:pPr>
              <a:t>27/02/2019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ABEBD-F411-4328-BD7A-6534CABE2BA2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E3FB0-C683-4DBE-AE28-7202205CD30E}" type="datetimeFigureOut">
              <a:rPr lang="en-GB"/>
              <a:pPr>
                <a:defRPr/>
              </a:pPr>
              <a:t>27/02/2019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62F96-A8BA-431F-B9AF-82769B3C11A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11F69-3852-4378-8542-9CF2B2A84017}" type="datetimeFigureOut">
              <a:rPr lang="en-GB"/>
              <a:pPr>
                <a:defRPr/>
              </a:pPr>
              <a:t>27/02/2019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9761B-2E5E-4756-88C7-D285EC87418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5FF2F-16A4-46A5-83A4-F850C6CF783D}" type="datetimeFigureOut">
              <a:rPr lang="en-GB"/>
              <a:pPr>
                <a:defRPr/>
              </a:pPr>
              <a:t>27/02/2019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132EC-ACA4-4733-AA3C-DA3823F2DB6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96CD0-0A99-46E8-AA87-9E3CC8C7F07B}" type="datetimeFigureOut">
              <a:rPr lang="en-GB"/>
              <a:pPr>
                <a:defRPr/>
              </a:pPr>
              <a:t>27/02/2019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10429-8481-4E39-84E5-1C19949CAD1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3764C-BE79-4AE4-B8F9-1C85F91E250E}" type="datetimeFigureOut">
              <a:rPr lang="en-GB"/>
              <a:pPr>
                <a:defRPr/>
              </a:pPr>
              <a:t>27/02/2019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3589A-EAA1-4C69-A872-E5513D155B7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8BB1B-A758-49F1-A029-D16F876CFB8E}" type="datetimeFigureOut">
              <a:rPr lang="en-GB"/>
              <a:pPr>
                <a:defRPr/>
              </a:pPr>
              <a:t>27/02/2019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3D243-92E1-4ED6-B37B-1DE84ACE578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D9F1B-1C4B-4E67-9752-5FD4463034CC}" type="datetimeFigureOut">
              <a:rPr lang="en-GB"/>
              <a:pPr>
                <a:defRPr/>
              </a:pPr>
              <a:t>27/02/2019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EABB-AAFE-4DF5-BC40-A5A54BBB9AE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F4430-BE9C-43E7-8700-54C8D21795B8}" type="datetimeFigureOut">
              <a:rPr lang="en-GB"/>
              <a:pPr>
                <a:defRPr/>
              </a:pPr>
              <a:t>27/02/2019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A43D9-73F3-4756-B9A1-4A812BA96052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9F36D-393E-410A-BD3F-082F5EFBD0EC}" type="datetimeFigureOut">
              <a:rPr lang="en-GB"/>
              <a:pPr>
                <a:defRPr/>
              </a:pPr>
              <a:t>27/02/2019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9F0DB-826B-421F-BAAA-C5E59EEB250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FAD5-3495-4AD4-B44B-3C674399DE22}" type="datetimeFigureOut">
              <a:rPr lang="en-GB"/>
              <a:pPr>
                <a:defRPr/>
              </a:pPr>
              <a:t>27/02/2019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9097F-567A-412D-B819-79C8DA6E1AD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9E41B2-8F29-4A3D-AD35-7A8C9F28D04D}" type="datetimeFigureOut">
              <a:rPr lang="en-GB"/>
              <a:pPr>
                <a:defRPr/>
              </a:pPr>
              <a:t>27/02/2019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6BC078B-60BE-4A8B-88CF-DE1BF2A7ED8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finance.co.uk/opinion/2018/06/public-interest-everyones-interest" TargetMode="External"/><Relationship Id="rId2" Type="http://schemas.openxmlformats.org/officeDocument/2006/relationships/hyperlink" Target="https://www.publicfinance.co.uk/news/2018/07/majority-finance-professionals-pressured-acting-unethically-says-surve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Ethics@cipfa.or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92" y="641123"/>
            <a:ext cx="8693016" cy="5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b="1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GB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sz="4800" b="1" dirty="0">
                <a:solidFill>
                  <a:schemeClr val="bg2">
                    <a:lumMod val="10000"/>
                  </a:schemeClr>
                </a:solidFill>
              </a:rPr>
              <a:t>WALK THE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36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GB" sz="36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GB" sz="36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GB" sz="36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2800" b="1" dirty="0">
                <a:solidFill>
                  <a:schemeClr val="bg2">
                    <a:lumMod val="10000"/>
                  </a:schemeClr>
                </a:solidFill>
              </a:rPr>
              <a:t>STEPHANIE DONALDSON</a:t>
            </a:r>
          </a:p>
          <a:p>
            <a:pPr marL="0" indent="0" algn="ctr">
              <a:buNone/>
            </a:pPr>
            <a:r>
              <a:rPr lang="en-GB" sz="2800" b="1" dirty="0">
                <a:solidFill>
                  <a:schemeClr val="bg2">
                    <a:lumMod val="10000"/>
                  </a:schemeClr>
                </a:solidFill>
              </a:rPr>
              <a:t>GOVERNMENT INTERNAL AUDIT AGENCY</a:t>
            </a:r>
          </a:p>
          <a:p>
            <a:pPr marL="0" indent="0" algn="ctr">
              <a:buNone/>
            </a:pPr>
            <a:r>
              <a:rPr lang="en-GB" sz="2800" dirty="0">
                <a:solidFill>
                  <a:schemeClr val="bg2">
                    <a:lumMod val="10000"/>
                  </a:schemeClr>
                </a:solidFill>
              </a:rPr>
              <a:t>3 March 2019</a:t>
            </a:r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1832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5922">
            <a:off x="6505747" y="772620"/>
            <a:ext cx="1878769" cy="24528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sz="36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GB" sz="3600" b="1" dirty="0">
                <a:solidFill>
                  <a:schemeClr val="bg2">
                    <a:lumMod val="10000"/>
                  </a:schemeClr>
                </a:solidFill>
              </a:rPr>
              <a:t>CIPFA STATEMENT:</a:t>
            </a:r>
            <a:br>
              <a:rPr lang="en-GB" sz="36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GB" sz="3600" b="1" dirty="0">
                <a:solidFill>
                  <a:schemeClr val="bg2">
                    <a:lumMod val="10000"/>
                  </a:schemeClr>
                </a:solidFill>
              </a:rPr>
              <a:t>THE ROLE OF THE HEAD </a:t>
            </a:r>
            <a:br>
              <a:rPr lang="en-GB" sz="36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GB" sz="3600" b="1" dirty="0">
                <a:solidFill>
                  <a:schemeClr val="bg2">
                    <a:lumMod val="10000"/>
                  </a:schemeClr>
                </a:solidFill>
              </a:rPr>
              <a:t>OF INTERNAL AUDIT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8"/>
          </a:xfrm>
        </p:spPr>
        <p:txBody>
          <a:bodyPr/>
          <a:lstStyle/>
          <a:p>
            <a:endParaRPr lang="en-GB" sz="2000" dirty="0"/>
          </a:p>
          <a:p>
            <a:r>
              <a:rPr lang="en-GB" sz="2000" dirty="0"/>
              <a:t>Revised 2018/19</a:t>
            </a:r>
          </a:p>
          <a:p>
            <a:r>
              <a:rPr lang="en-GB" sz="2000" dirty="0"/>
              <a:t>Launch date </a:t>
            </a:r>
            <a:r>
              <a:rPr lang="en-GB" sz="2000" b="1" dirty="0"/>
              <a:t>9 April 2019</a:t>
            </a:r>
          </a:p>
          <a:p>
            <a:r>
              <a:rPr lang="en-GB" sz="2000" dirty="0"/>
              <a:t>Updated to reflect the revised PSIAS</a:t>
            </a:r>
          </a:p>
          <a:p>
            <a:r>
              <a:rPr lang="en-GB" sz="2000" dirty="0"/>
              <a:t>Defines </a:t>
            </a:r>
            <a:r>
              <a:rPr lang="en-GB" sz="2000" b="1" dirty="0"/>
              <a:t>five principles </a:t>
            </a:r>
            <a:r>
              <a:rPr lang="en-GB" sz="2000" dirty="0"/>
              <a:t> for the </a:t>
            </a:r>
            <a:r>
              <a:rPr lang="en-GB" sz="2000" b="1" dirty="0"/>
              <a:t>core activities </a:t>
            </a:r>
            <a:r>
              <a:rPr lang="en-GB" sz="2000" dirty="0"/>
              <a:t>and </a:t>
            </a:r>
          </a:p>
          <a:p>
            <a:pPr marL="0" indent="0">
              <a:buNone/>
            </a:pPr>
            <a:r>
              <a:rPr lang="en-GB" sz="2000" dirty="0"/>
              <a:t>      </a:t>
            </a:r>
            <a:r>
              <a:rPr lang="en-GB" sz="2000" b="1" dirty="0"/>
              <a:t>behaviours</a:t>
            </a:r>
            <a:r>
              <a:rPr lang="en-GB" sz="2000" dirty="0"/>
              <a:t> of the role of the </a:t>
            </a:r>
            <a:r>
              <a:rPr lang="en-GB" sz="2000" dirty="0" err="1"/>
              <a:t>HoIA</a:t>
            </a:r>
            <a:r>
              <a:rPr lang="en-GB" sz="2000" dirty="0"/>
              <a:t> in public service organisations</a:t>
            </a:r>
          </a:p>
          <a:p>
            <a:r>
              <a:rPr lang="en-GB" sz="2000" dirty="0"/>
              <a:t>Considers the </a:t>
            </a:r>
            <a:r>
              <a:rPr lang="en-GB" sz="2000" b="1" dirty="0"/>
              <a:t>organisational arrangements </a:t>
            </a:r>
            <a:r>
              <a:rPr lang="en-GB" sz="2000" dirty="0"/>
              <a:t>needed to </a:t>
            </a:r>
            <a:r>
              <a:rPr lang="en-GB" sz="2000" b="1" dirty="0"/>
              <a:t>support</a:t>
            </a:r>
            <a:r>
              <a:rPr lang="en-GB" sz="2000" dirty="0"/>
              <a:t> them</a:t>
            </a:r>
          </a:p>
          <a:p>
            <a:r>
              <a:rPr lang="en-GB" sz="2000" dirty="0"/>
              <a:t>Sets out the </a:t>
            </a:r>
            <a:r>
              <a:rPr lang="en-GB" sz="2000" b="1" dirty="0"/>
              <a:t>governance arrangements </a:t>
            </a:r>
            <a:r>
              <a:rPr lang="en-GB" sz="2000" dirty="0"/>
              <a:t>required within an organisation to ensure that HIAs are able to </a:t>
            </a:r>
            <a:r>
              <a:rPr lang="en-GB" sz="2000" b="1" dirty="0"/>
              <a:t>operate effectively and perform their core duties</a:t>
            </a:r>
          </a:p>
          <a:p>
            <a:r>
              <a:rPr lang="en-GB" sz="2000" dirty="0"/>
              <a:t>Details </a:t>
            </a:r>
            <a:r>
              <a:rPr lang="en-GB" sz="2000" b="1" dirty="0"/>
              <a:t>personal skills, professional standards, leadership s</a:t>
            </a:r>
            <a:r>
              <a:rPr lang="en-GB" sz="2000" dirty="0"/>
              <a:t>kills and </a:t>
            </a:r>
            <a:r>
              <a:rPr lang="en-GB" sz="2000" b="1" dirty="0"/>
              <a:t>technical expertise </a:t>
            </a:r>
            <a:r>
              <a:rPr lang="en-GB" sz="2000" dirty="0"/>
              <a:t>organisations can expect from their HIA</a:t>
            </a:r>
          </a:p>
          <a:p>
            <a:pPr marL="0" indent="0">
              <a:buNone/>
            </a:pPr>
            <a:endParaRPr lang="en-GB" sz="2000" dirty="0"/>
          </a:p>
          <a:p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3398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solidFill>
                  <a:schemeClr val="bg2">
                    <a:lumMod val="10000"/>
                  </a:schemeClr>
                </a:solidFill>
              </a:rPr>
              <a:t>CIPFA STATEMENT:</a:t>
            </a:r>
            <a:br>
              <a:rPr lang="en-GB" sz="36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GB" sz="3600" b="1" dirty="0">
                <a:solidFill>
                  <a:schemeClr val="bg2">
                    <a:lumMod val="10000"/>
                  </a:schemeClr>
                </a:solidFill>
              </a:rPr>
              <a:t>ROLE OF THE HEAD OF INTERNAL AUDIT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The Five Principles</a:t>
            </a:r>
          </a:p>
          <a:p>
            <a:pPr marL="0" indent="0">
              <a:buNone/>
            </a:pPr>
            <a:endParaRPr lang="en-GB" sz="2000" dirty="0"/>
          </a:p>
          <a:p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24637"/>
            <a:ext cx="3744000" cy="27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127575"/>
            <a:ext cx="6568043" cy="36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27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solidFill>
                  <a:schemeClr val="bg2">
                    <a:lumMod val="10000"/>
                  </a:schemeClr>
                </a:solidFill>
              </a:rPr>
              <a:t>CIPFA STATEMENT:</a:t>
            </a:r>
            <a:br>
              <a:rPr lang="en-GB" sz="36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GB" sz="3600" b="1" dirty="0">
                <a:solidFill>
                  <a:schemeClr val="bg2">
                    <a:lumMod val="10000"/>
                  </a:schemeClr>
                </a:solidFill>
              </a:rPr>
              <a:t>ROLE OF THE HEAD OF INTERNAL AUDIT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The Five Principles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dirty="0"/>
          </a:p>
          <a:p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24637"/>
            <a:ext cx="3744000" cy="27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057180"/>
            <a:ext cx="6568043" cy="3629001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 rot="20538177">
            <a:off x="509014" y="2289388"/>
            <a:ext cx="2080895" cy="6648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gradFill>
              <a:gsLst>
                <a:gs pos="64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independent of operational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management”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 rot="794943">
            <a:off x="2305394" y="3188602"/>
            <a:ext cx="2080895" cy="5702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gradFill>
              <a:gsLst>
                <a:gs pos="64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“risks to independence must be recognised”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 rot="20661271">
            <a:off x="4772334" y="2465547"/>
            <a:ext cx="2080895" cy="5702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gradFill>
              <a:gsLst>
                <a:gs pos="64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protect independence and objectivity”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 rot="21065894">
            <a:off x="2923867" y="2471938"/>
            <a:ext cx="2080895" cy="4546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gradFill>
              <a:gsLst>
                <a:gs pos="64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1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Promote the highest standards of ethics</a:t>
            </a: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 rot="448151">
            <a:off x="4523599" y="3385914"/>
            <a:ext cx="2080895" cy="753745"/>
          </a:xfrm>
          <a:prstGeom prst="rect">
            <a:avLst/>
          </a:prstGeom>
          <a:solidFill>
            <a:srgbClr val="FFFF00"/>
          </a:solidFill>
          <a:ln w="9525">
            <a:gradFill>
              <a:gsLst>
                <a:gs pos="64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1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integrity, objectivity, competence and confidentiality”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 rot="21189524">
            <a:off x="871009" y="3705635"/>
            <a:ext cx="2092014" cy="4546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gradFill>
              <a:gsLst>
                <a:gs pos="64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 and free from undue influence”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 rot="554232">
            <a:off x="3028360" y="4138715"/>
            <a:ext cx="2080895" cy="5702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gradFill>
              <a:gsLst>
                <a:gs pos="64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appropriately positioned and adequately resourced”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 rot="21387831">
            <a:off x="4789412" y="4556063"/>
            <a:ext cx="2080895" cy="7537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gradFill>
              <a:gsLst>
                <a:gs pos="64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1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sufficiently senior and independent within the organisation’s structure</a:t>
            </a: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 rot="20899487">
            <a:off x="1229597" y="4455094"/>
            <a:ext cx="2080895" cy="5702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gradFill>
              <a:gsLst>
                <a:gs pos="64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1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credibly constructive challenge to management</a:t>
            </a: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 rot="686747">
            <a:off x="1043608" y="5443372"/>
            <a:ext cx="2080895" cy="622300"/>
          </a:xfrm>
          <a:prstGeom prst="rect">
            <a:avLst/>
          </a:prstGeom>
          <a:solidFill>
            <a:srgbClr val="FFFF00"/>
          </a:solidFill>
          <a:ln w="9525">
            <a:gradFill>
              <a:gsLst>
                <a:gs pos="64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11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direct access to the chief executive</a:t>
            </a:r>
            <a:r>
              <a:rPr lang="en-GB" sz="11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 rot="21421567">
            <a:off x="3028359" y="5115374"/>
            <a:ext cx="2080895" cy="10420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gradFill>
              <a:gsLst>
                <a:gs pos="64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11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unfettered rights of access for internal audit to all papers and all people in the organisation</a:t>
            </a:r>
            <a:r>
              <a:rPr lang="en-GB" sz="11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 rot="21226666">
            <a:off x="6364075" y="3445823"/>
            <a:ext cx="2080895" cy="568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gradFill>
              <a:gsLst>
                <a:gs pos="64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11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appropriate reporting lines</a:t>
            </a:r>
            <a:r>
              <a:rPr lang="en-GB" sz="1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 rot="571794">
            <a:off x="5697028" y="5463809"/>
            <a:ext cx="2080895" cy="7689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gradFill>
              <a:gsLst>
                <a:gs pos="64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1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Escalate</a:t>
            </a:r>
            <a:r>
              <a:rPr lang="en-GB" sz="1100" b="1" spc="13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en-GB" sz="1100" b="1" spc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concerns</a:t>
            </a:r>
            <a:r>
              <a:rPr lang="en-GB" sz="1100" b="1" spc="1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about maintaining independence</a:t>
            </a:r>
            <a:r>
              <a:rPr lang="en-GB" sz="11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 rot="202574">
            <a:off x="6625957" y="1792392"/>
            <a:ext cx="2056765" cy="10941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gradFill>
              <a:gsLst>
                <a:gs pos="64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11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challenging and supporting the Leadership team with authority and credibility</a:t>
            </a:r>
            <a:r>
              <a:rPr lang="en-GB" sz="11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 rot="355313">
            <a:off x="2639163" y="1861972"/>
            <a:ext cx="2056765" cy="3333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gradFill>
              <a:gsLst>
                <a:gs pos="64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Demonstrates integrity</a:t>
            </a:r>
            <a:r>
              <a:rPr lang="en-GB" sz="1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4470256" y="1327169"/>
            <a:ext cx="2056765" cy="6616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gradFill>
              <a:gsLst>
                <a:gs pos="64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Demonstrates competence and due professional care</a:t>
            </a:r>
            <a:r>
              <a: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792851" y="6000608"/>
            <a:ext cx="2056765" cy="6616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gradFill>
              <a:gsLst>
                <a:gs pos="64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b="1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11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Adhere to professional internal audit and ethical standards</a:t>
            </a:r>
            <a:r>
              <a:rPr lang="en-GB" sz="12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 rot="21274071">
            <a:off x="1800275" y="3189055"/>
            <a:ext cx="5757809" cy="1416757"/>
          </a:xfrm>
          <a:prstGeom prst="rect">
            <a:avLst/>
          </a:prstGeom>
          <a:solidFill>
            <a:srgbClr val="FFFF00"/>
          </a:solidFill>
          <a:ln w="9525">
            <a:gradFill>
              <a:gsLst>
                <a:gs pos="64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16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HIA must adhere to the professional values of accuracy, honesty, integrity, objectivity, impartiality, transparency, confidentiality, competence and reliability and promote these throughout the internal audit service”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25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sz="36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GB" sz="3600" b="1" dirty="0">
                <a:solidFill>
                  <a:schemeClr val="bg2">
                    <a:lumMod val="10000"/>
                  </a:schemeClr>
                </a:solidFill>
              </a:rPr>
              <a:t>CIPFA STATEMENT:</a:t>
            </a:r>
            <a:br>
              <a:rPr lang="en-GB" sz="36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GB" sz="3600" b="1" dirty="0">
                <a:solidFill>
                  <a:schemeClr val="bg2">
                    <a:lumMod val="10000"/>
                  </a:schemeClr>
                </a:solidFill>
              </a:rPr>
              <a:t>THE ROLE OF THE HEAD </a:t>
            </a:r>
            <a:br>
              <a:rPr lang="en-GB" sz="36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GB" sz="3600" b="1" dirty="0">
                <a:solidFill>
                  <a:schemeClr val="bg2">
                    <a:lumMod val="10000"/>
                  </a:schemeClr>
                </a:solidFill>
              </a:rPr>
              <a:t>OF INTERNAL AUDIT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8"/>
          </a:xfrm>
        </p:spPr>
        <p:txBody>
          <a:bodyPr/>
          <a:lstStyle/>
          <a:p>
            <a:endParaRPr lang="en-GB" sz="2000" dirty="0"/>
          </a:p>
          <a:p>
            <a:pPr marL="0" indent="0">
              <a:buNone/>
            </a:pPr>
            <a:endParaRPr lang="en-GB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2800" b="1" dirty="0"/>
          </a:p>
          <a:p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182550"/>
              </p:ext>
            </p:extLst>
          </p:nvPr>
        </p:nvGraphicFramePr>
        <p:xfrm>
          <a:off x="899592" y="2348880"/>
          <a:ext cx="7128792" cy="3312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3928">
                  <a:extLst>
                    <a:ext uri="{9D8B030D-6E8A-4147-A177-3AD203B41FA5}">
                      <a16:colId xmlns:a16="http://schemas.microsoft.com/office/drawing/2014/main" val="2660616639"/>
                    </a:ext>
                  </a:extLst>
                </a:gridCol>
                <a:gridCol w="726153">
                  <a:extLst>
                    <a:ext uri="{9D8B030D-6E8A-4147-A177-3AD203B41FA5}">
                      <a16:colId xmlns:a16="http://schemas.microsoft.com/office/drawing/2014/main" val="2255336559"/>
                    </a:ext>
                  </a:extLst>
                </a:gridCol>
                <a:gridCol w="3578711">
                  <a:extLst>
                    <a:ext uri="{9D8B030D-6E8A-4147-A177-3AD203B41FA5}">
                      <a16:colId xmlns:a16="http://schemas.microsoft.com/office/drawing/2014/main" val="3283897559"/>
                    </a:ext>
                  </a:extLst>
                </a:gridCol>
              </a:tblGrid>
              <a:tr h="409075"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BIGGEST</a:t>
                      </a:r>
                      <a:r>
                        <a:rPr lang="en-GB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CHALLENGES?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227510"/>
                  </a:ext>
                </a:extLst>
              </a:tr>
              <a:tr h="414756">
                <a:tc>
                  <a:txBody>
                    <a:bodyPr/>
                    <a:lstStyle/>
                    <a:p>
                      <a:r>
                        <a:rPr lang="en-GB" dirty="0"/>
                        <a:t>Assurance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Consultancy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072887"/>
                  </a:ext>
                </a:extLst>
              </a:tr>
              <a:tr h="414756">
                <a:tc>
                  <a:txBody>
                    <a:bodyPr/>
                    <a:lstStyle/>
                    <a:p>
                      <a:r>
                        <a:rPr lang="en-GB" dirty="0"/>
                        <a:t>Detachment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Customer</a:t>
                      </a:r>
                      <a:r>
                        <a:rPr lang="en-GB" baseline="0" dirty="0"/>
                        <a:t> Intimacy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834879"/>
                  </a:ext>
                </a:extLst>
              </a:tr>
              <a:tr h="414756">
                <a:tc>
                  <a:txBody>
                    <a:bodyPr/>
                    <a:lstStyle/>
                    <a:p>
                      <a:r>
                        <a:rPr lang="en-GB" dirty="0"/>
                        <a:t>“Insider”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“Outsider”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46622"/>
                  </a:ext>
                </a:extLst>
              </a:tr>
              <a:tr h="414756"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Other operational</a:t>
                      </a:r>
                      <a:r>
                        <a:rPr lang="en-GB" baseline="0" dirty="0"/>
                        <a:t> Roles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784167"/>
                  </a:ext>
                </a:extLst>
              </a:tr>
              <a:tr h="414756"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Direct Line Management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515574"/>
                  </a:ext>
                </a:extLst>
              </a:tr>
              <a:tr h="414756"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Maintaining</a:t>
                      </a:r>
                      <a:r>
                        <a:rPr lang="en-GB" baseline="0" dirty="0"/>
                        <a:t> objectivity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611520"/>
                  </a:ext>
                </a:extLst>
              </a:tr>
              <a:tr h="414756"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Other influences / factors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24454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48" y="4124115"/>
            <a:ext cx="3610744" cy="2402786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2777820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solidFill>
                  <a:schemeClr val="bg2">
                    <a:lumMod val="10000"/>
                  </a:schemeClr>
                </a:solidFill>
              </a:rPr>
              <a:t>CIPFA ETHICS SURVEY &amp;</a:t>
            </a:r>
            <a:br>
              <a:rPr lang="en-GB" sz="36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GB" sz="3600" b="1" dirty="0">
                <a:solidFill>
                  <a:schemeClr val="bg2">
                    <a:lumMod val="10000"/>
                  </a:schemeClr>
                </a:solidFill>
              </a:rPr>
              <a:t>ETHICS WORKING GROUP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781129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CIPFA Ethics Survey of members and other public sector accountants about ethical in Summer 2018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The results found </a:t>
            </a:r>
            <a:r>
              <a:rPr lang="en-GB" sz="1800" b="1" dirty="0"/>
              <a:t>that 57% of the 487 respondents </a:t>
            </a:r>
            <a:r>
              <a:rPr lang="en-GB" sz="1800" dirty="0"/>
              <a:t>said they had been put under pressure or felt under pressure to act in a </a:t>
            </a:r>
            <a:r>
              <a:rPr lang="en-GB" sz="1800" dirty="0">
                <a:hlinkClick r:id="rId2"/>
              </a:rPr>
              <a:t>professionally unethical way</a:t>
            </a:r>
            <a:r>
              <a:rPr lang="en-GB" sz="1800" dirty="0"/>
              <a:t>.</a:t>
            </a:r>
          </a:p>
          <a:p>
            <a:pPr marL="0" indent="0">
              <a:buNone/>
            </a:pPr>
            <a:r>
              <a:rPr lang="en-GB" sz="1800" dirty="0"/>
              <a:t>Of those who felt under pressure, </a:t>
            </a:r>
            <a:r>
              <a:rPr lang="en-GB" sz="1800" b="1" dirty="0"/>
              <a:t>8%</a:t>
            </a:r>
            <a:r>
              <a:rPr lang="en-GB" sz="1800" dirty="0"/>
              <a:t> said they had fully carried out an </a:t>
            </a:r>
            <a:r>
              <a:rPr lang="en-GB" sz="1800" dirty="0">
                <a:hlinkClick r:id="rId3"/>
              </a:rPr>
              <a:t>unethical action</a:t>
            </a:r>
            <a:r>
              <a:rPr lang="en-GB" sz="1800" dirty="0"/>
              <a:t>, and </a:t>
            </a:r>
            <a:r>
              <a:rPr lang="en-GB" sz="1800" b="1" dirty="0"/>
              <a:t>28% </a:t>
            </a:r>
            <a:r>
              <a:rPr lang="en-GB" sz="1800" dirty="0"/>
              <a:t>had done so partially.</a:t>
            </a:r>
          </a:p>
          <a:p>
            <a:endParaRPr lang="en-GB" sz="1800" dirty="0"/>
          </a:p>
          <a:p>
            <a:pPr marL="0" indent="0">
              <a:buNone/>
            </a:pPr>
            <a:r>
              <a:rPr lang="en-GB" sz="1800" dirty="0"/>
              <a:t>“Top 3” most cited unethical actions were: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/>
              <a:t>Supporting excessively optimistic budgets and business cases (179)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/>
              <a:t>Dodging policies, standing orders and other regulations (164)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/>
              <a:t>Unreasonably downplaying risks (132)</a:t>
            </a:r>
          </a:p>
          <a:p>
            <a:pPr marL="457200" indent="-457200">
              <a:buFont typeface="+mj-lt"/>
              <a:buAutoNum type="arabicPeriod"/>
            </a:pPr>
            <a:endParaRPr lang="en-GB" sz="1800" dirty="0"/>
          </a:p>
          <a:p>
            <a:pPr marL="0" indent="0">
              <a:buNone/>
            </a:pPr>
            <a:r>
              <a:rPr lang="en-GB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88 </a:t>
            </a:r>
            <a:r>
              <a:rPr lang="en-GB" sz="1800" dirty="0"/>
              <a:t>respondents said that they had been asked not to disclose material facts in a report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2000" dirty="0"/>
          </a:p>
          <a:p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8578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solidFill>
                  <a:schemeClr val="bg2">
                    <a:lumMod val="10000"/>
                  </a:schemeClr>
                </a:solidFill>
              </a:rPr>
              <a:t>CIPFA ETHICS SURVEY &amp;</a:t>
            </a:r>
            <a:br>
              <a:rPr lang="en-GB" sz="36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GB" sz="3600" b="1" dirty="0">
                <a:solidFill>
                  <a:schemeClr val="bg2">
                    <a:lumMod val="10000"/>
                  </a:schemeClr>
                </a:solidFill>
              </a:rPr>
              <a:t>ETHICS WORKING GROUP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781129"/>
          </a:xfrm>
        </p:spPr>
        <p:txBody>
          <a:bodyPr/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>
                <a:solidFill>
                  <a:schemeClr val="tx2">
                    <a:lumMod val="75000"/>
                  </a:schemeClr>
                </a:solidFill>
              </a:rPr>
              <a:t>487 RESPONDENTS</a:t>
            </a:r>
          </a:p>
          <a:p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CIPFA 77%</a:t>
            </a:r>
          </a:p>
          <a:p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Qualified 86%</a:t>
            </a:r>
          </a:p>
          <a:p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70% qualified 10+ years</a:t>
            </a:r>
          </a:p>
          <a:p>
            <a:endParaRPr lang="en-GB" sz="2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chemeClr val="tx2">
                    <a:lumMod val="75000"/>
                  </a:schemeClr>
                </a:solidFill>
              </a:rPr>
              <a:t>Sectors: 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Local Government </a:t>
            </a:r>
            <a:r>
              <a:rPr lang="en-GB" sz="2000" b="1" dirty="0">
                <a:solidFill>
                  <a:schemeClr val="tx2">
                    <a:lumMod val="75000"/>
                  </a:schemeClr>
                </a:solidFill>
              </a:rPr>
              <a:t>239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 		NHS 52  Civil Service / Regulator  </a:t>
            </a:r>
            <a:r>
              <a:rPr lang="en-GB" sz="2000" b="1" dirty="0">
                <a:solidFill>
                  <a:schemeClr val="tx2">
                    <a:lumMod val="75000"/>
                  </a:schemeClr>
                </a:solidFill>
              </a:rPr>
              <a:t>41  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Charity / </a:t>
            </a:r>
            <a:r>
              <a:rPr lang="en-GB" sz="2000" dirty="0" err="1">
                <a:solidFill>
                  <a:schemeClr val="tx2">
                    <a:lumMod val="75000"/>
                  </a:schemeClr>
                </a:solidFill>
              </a:rPr>
              <a:t>NfP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 / Housing  </a:t>
            </a:r>
            <a:r>
              <a:rPr lang="en-GB" sz="2000" b="1" dirty="0">
                <a:solidFill>
                  <a:schemeClr val="tx2">
                    <a:lumMod val="75000"/>
                  </a:schemeClr>
                </a:solidFill>
              </a:rPr>
              <a:t>23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	FE / HE / Schools </a:t>
            </a:r>
            <a:r>
              <a:rPr lang="en-GB" sz="2000" b="1" dirty="0">
                <a:solidFill>
                  <a:schemeClr val="tx2">
                    <a:lumMod val="75000"/>
                  </a:schemeClr>
                </a:solidFill>
              </a:rPr>
              <a:t>15 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Police / Fire </a:t>
            </a:r>
            <a:r>
              <a:rPr lang="en-GB" sz="2000" b="1" dirty="0">
                <a:solidFill>
                  <a:schemeClr val="tx2">
                    <a:lumMod val="75000"/>
                  </a:schemeClr>
                </a:solidFill>
              </a:rPr>
              <a:t>14 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			Audit Firm </a:t>
            </a:r>
            <a:r>
              <a:rPr lang="en-GB" sz="2000" b="1" dirty="0">
                <a:solidFill>
                  <a:schemeClr val="tx2">
                    <a:lumMod val="75000"/>
                  </a:schemeClr>
                </a:solidFill>
              </a:rPr>
              <a:t>12 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Other </a:t>
            </a:r>
            <a:r>
              <a:rPr lang="en-GB" sz="2000" dirty="0" err="1">
                <a:solidFill>
                  <a:schemeClr val="tx2">
                    <a:lumMod val="75000"/>
                  </a:schemeClr>
                </a:solidFill>
              </a:rPr>
              <a:t>incl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 Consultants, Commercial </a:t>
            </a:r>
            <a:r>
              <a:rPr lang="en-GB" sz="2000" b="1" dirty="0">
                <a:solidFill>
                  <a:schemeClr val="tx2">
                    <a:lumMod val="75000"/>
                  </a:schemeClr>
                </a:solidFill>
              </a:rPr>
              <a:t>56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Retired / not working / break </a:t>
            </a:r>
            <a:r>
              <a:rPr lang="en-GB" sz="2000" b="1" dirty="0">
                <a:solidFill>
                  <a:schemeClr val="tx2">
                    <a:lumMod val="75000"/>
                  </a:schemeClr>
                </a:solidFill>
              </a:rPr>
              <a:t>35</a:t>
            </a: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00808"/>
            <a:ext cx="2619375" cy="1743075"/>
          </a:xfrm>
          <a:prstGeom prst="rect">
            <a:avLst/>
          </a:prstGeom>
          <a:effectLst>
            <a:softEdge rad="431800"/>
          </a:effectLst>
        </p:spPr>
      </p:pic>
    </p:spTree>
    <p:extLst>
      <p:ext uri="{BB962C8B-B14F-4D97-AF65-F5344CB8AC3E}">
        <p14:creationId xmlns:p14="http://schemas.microsoft.com/office/powerpoint/2010/main" val="689107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solidFill>
                  <a:schemeClr val="bg2">
                    <a:lumMod val="10000"/>
                  </a:schemeClr>
                </a:solidFill>
              </a:rPr>
              <a:t>CIPFA ETHICS SURVEY &amp;</a:t>
            </a:r>
            <a:br>
              <a:rPr lang="en-GB" sz="36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GB" sz="3600" b="1" dirty="0">
                <a:solidFill>
                  <a:schemeClr val="bg2">
                    <a:lumMod val="10000"/>
                  </a:schemeClr>
                </a:solidFill>
              </a:rPr>
              <a:t>ETHICS WORKING GROUP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781129"/>
          </a:xfrm>
        </p:spPr>
        <p:txBody>
          <a:bodyPr/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18 Questions in total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Have you ever been put or felt under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pressure to act unethically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? How many times? 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Who put you under pressure? 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What were you asked to do?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Were you offered incentives? 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Did you feel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under threat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?  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Did you undertake the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unethical task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? 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What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consequences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 did you experience? 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Have you read your Institute’s Code of Ethics in last 3 years?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140968"/>
            <a:ext cx="2619375" cy="1743075"/>
          </a:xfrm>
          <a:prstGeom prst="rect">
            <a:avLst/>
          </a:prstGeom>
          <a:effectLst>
            <a:softEdge rad="279400"/>
          </a:effectLst>
        </p:spPr>
      </p:pic>
    </p:spTree>
    <p:extLst>
      <p:ext uri="{BB962C8B-B14F-4D97-AF65-F5344CB8AC3E}">
        <p14:creationId xmlns:p14="http://schemas.microsoft.com/office/powerpoint/2010/main" val="3834774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solidFill>
                  <a:schemeClr val="bg2">
                    <a:lumMod val="10000"/>
                  </a:schemeClr>
                </a:solidFill>
              </a:rPr>
              <a:t>CIPFA ETHICS SURVEY &amp;</a:t>
            </a:r>
            <a:br>
              <a:rPr lang="en-GB" sz="36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GB" sz="3600" b="1" dirty="0">
                <a:solidFill>
                  <a:schemeClr val="bg2">
                    <a:lumMod val="10000"/>
                  </a:schemeClr>
                </a:solidFill>
              </a:rPr>
              <a:t>ETHICS WORKING GROUP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464496"/>
          </a:xfrm>
        </p:spPr>
        <p:txBody>
          <a:bodyPr/>
          <a:lstStyle/>
          <a:p>
            <a:pPr marL="0" indent="0">
              <a:buNone/>
            </a:pPr>
            <a:endParaRPr lang="en-GB" sz="2000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035" y="1844824"/>
            <a:ext cx="7085929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50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solidFill>
                  <a:schemeClr val="bg2">
                    <a:lumMod val="10000"/>
                  </a:schemeClr>
                </a:solidFill>
              </a:rPr>
              <a:t>CIPFA ETHICS SURVEY &amp;</a:t>
            </a:r>
            <a:br>
              <a:rPr lang="en-GB" sz="36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GB" sz="3600" b="1" dirty="0">
                <a:solidFill>
                  <a:schemeClr val="bg2">
                    <a:lumMod val="10000"/>
                  </a:schemeClr>
                </a:solidFill>
              </a:rPr>
              <a:t>ETHICS WORKING GROUP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781129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Who put you under pressure?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585068"/>
              </p:ext>
            </p:extLst>
          </p:nvPr>
        </p:nvGraphicFramePr>
        <p:xfrm>
          <a:off x="899592" y="2276872"/>
          <a:ext cx="7560840" cy="3600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8623">
                  <a:extLst>
                    <a:ext uri="{9D8B030D-6E8A-4147-A177-3AD203B41FA5}">
                      <a16:colId xmlns:a16="http://schemas.microsoft.com/office/drawing/2014/main" val="398936596"/>
                    </a:ext>
                  </a:extLst>
                </a:gridCol>
                <a:gridCol w="255753">
                  <a:extLst>
                    <a:ext uri="{9D8B030D-6E8A-4147-A177-3AD203B41FA5}">
                      <a16:colId xmlns:a16="http://schemas.microsoft.com/office/drawing/2014/main" val="214832542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719366618"/>
                    </a:ext>
                  </a:extLst>
                </a:gridCol>
                <a:gridCol w="687801">
                  <a:extLst>
                    <a:ext uri="{9D8B030D-6E8A-4147-A177-3AD203B41FA5}">
                      <a16:colId xmlns:a16="http://schemas.microsoft.com/office/drawing/2014/main" val="458582953"/>
                    </a:ext>
                  </a:extLst>
                </a:gridCol>
                <a:gridCol w="1943807">
                  <a:extLst>
                    <a:ext uri="{9D8B030D-6E8A-4147-A177-3AD203B41FA5}">
                      <a16:colId xmlns:a16="http://schemas.microsoft.com/office/drawing/2014/main" val="2559053993"/>
                    </a:ext>
                  </a:extLst>
                </a:gridCol>
                <a:gridCol w="576473">
                  <a:extLst>
                    <a:ext uri="{9D8B030D-6E8A-4147-A177-3AD203B41FA5}">
                      <a16:colId xmlns:a16="http://schemas.microsoft.com/office/drawing/2014/main" val="697614531"/>
                    </a:ext>
                  </a:extLst>
                </a:gridCol>
                <a:gridCol w="608343">
                  <a:extLst>
                    <a:ext uri="{9D8B030D-6E8A-4147-A177-3AD203B41FA5}">
                      <a16:colId xmlns:a16="http://schemas.microsoft.com/office/drawing/2014/main" val="1273809021"/>
                    </a:ext>
                  </a:extLst>
                </a:gridCol>
              </a:tblGrid>
              <a:tr h="506882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External / Internal Audit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802739"/>
                  </a:ext>
                </a:extLst>
              </a:tr>
              <a:tr h="506882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Regulator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617452"/>
                  </a:ext>
                </a:extLst>
              </a:tr>
              <a:tr h="506882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Board / Cabinet / Council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18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041813"/>
                  </a:ext>
                </a:extLst>
              </a:tr>
              <a:tr h="506882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Supplier / Customer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980832"/>
                  </a:ext>
                </a:extLst>
              </a:tr>
              <a:tr h="506882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Other (not specified)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975112"/>
                  </a:ext>
                </a:extLst>
              </a:tr>
              <a:tr h="559111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Line Manager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en-GB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129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8884"/>
                  </a:ext>
                </a:extLst>
              </a:tr>
              <a:tr h="506882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CFO / FD/ CEO / Director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n-GB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144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30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0243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GB" sz="3600" b="1" dirty="0">
                <a:solidFill>
                  <a:schemeClr val="bg2">
                    <a:lumMod val="10000"/>
                  </a:schemeClr>
                </a:solidFill>
              </a:rPr>
              <a:t>CIPFA ETHICS SURVEY &amp;</a:t>
            </a:r>
            <a:br>
              <a:rPr lang="en-GB" sz="36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GB" sz="3600" b="1" dirty="0">
                <a:solidFill>
                  <a:schemeClr val="bg2">
                    <a:lumMod val="10000"/>
                  </a:schemeClr>
                </a:solidFill>
              </a:rPr>
              <a:t>ETHICS WORKING GROUP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464496"/>
          </a:xfrm>
        </p:spPr>
        <p:txBody>
          <a:bodyPr/>
          <a:lstStyle/>
          <a:p>
            <a:pPr marL="0" indent="0">
              <a:buNone/>
            </a:pPr>
            <a:endParaRPr lang="en-GB" sz="2000" dirty="0"/>
          </a:p>
          <a:p>
            <a:pPr marL="0" indent="0" algn="ctr">
              <a:buNone/>
            </a:pPr>
            <a:r>
              <a:rPr lang="en-GB" dirty="0">
                <a:solidFill>
                  <a:srgbClr val="FF0000"/>
                </a:solidFill>
              </a:rPr>
              <a:t>36% </a:t>
            </a:r>
            <a:r>
              <a:rPr lang="en-GB" dirty="0"/>
              <a:t>of the respondents who were put under pressure carried out the task (fully or partially)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64% in NHS</a:t>
            </a:r>
          </a:p>
          <a:p>
            <a:pPr marL="0" indent="0" algn="ctr">
              <a:buNone/>
            </a:pPr>
            <a:r>
              <a:rPr lang="en-GB" dirty="0"/>
              <a:t>45% in Local Government</a:t>
            </a:r>
          </a:p>
          <a:p>
            <a:pPr marL="0" indent="0" algn="ctr">
              <a:buNone/>
            </a:pPr>
            <a:r>
              <a:rPr lang="en-GB" dirty="0"/>
              <a:t>38% in Civil Service</a:t>
            </a:r>
          </a:p>
          <a:p>
            <a:pPr marL="0" indent="0" algn="ctr">
              <a:buNone/>
            </a:pPr>
            <a:r>
              <a:rPr lang="en-GB" dirty="0"/>
              <a:t>9% in Audit / Regulator</a:t>
            </a:r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88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92" y="692696"/>
            <a:ext cx="8693016" cy="5508000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sz="4800" b="1" dirty="0">
                <a:solidFill>
                  <a:schemeClr val="bg2">
                    <a:lumMod val="10000"/>
                  </a:schemeClr>
                </a:solidFill>
              </a:rPr>
            </a:br>
            <a:br>
              <a:rPr lang="en-GB" sz="4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GB" sz="4800" b="1" dirty="0">
                <a:solidFill>
                  <a:schemeClr val="bg2">
                    <a:lumMod val="10000"/>
                  </a:schemeClr>
                </a:solidFill>
              </a:rPr>
              <a:t>WALK THE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492" y="1196753"/>
            <a:ext cx="8461308" cy="4320480"/>
          </a:xfrm>
          <a:noFill/>
        </p:spPr>
        <p:txBody>
          <a:bodyPr/>
          <a:lstStyle/>
          <a:p>
            <a:pPr marL="0" indent="0" algn="ctr">
              <a:buNone/>
            </a:pPr>
            <a:endParaRPr lang="en-GB" sz="10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28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en-GB" sz="28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GB" sz="2800" b="1" dirty="0">
                <a:solidFill>
                  <a:schemeClr val="bg2">
                    <a:lumMod val="10000"/>
                  </a:schemeClr>
                </a:solidFill>
              </a:rPr>
              <a:t>INTRODUCTION</a:t>
            </a:r>
          </a:p>
          <a:p>
            <a:r>
              <a:rPr lang="en-GB" sz="2800" b="1" dirty="0">
                <a:solidFill>
                  <a:schemeClr val="bg2">
                    <a:lumMod val="10000"/>
                  </a:schemeClr>
                </a:solidFill>
              </a:rPr>
              <a:t>ORGANISATIONAL POSITION OF INTERNAL AUDIT</a:t>
            </a:r>
          </a:p>
          <a:p>
            <a:r>
              <a:rPr lang="en-GB" sz="2800" b="1" dirty="0">
                <a:solidFill>
                  <a:schemeClr val="bg2">
                    <a:lumMod val="10000"/>
                  </a:schemeClr>
                </a:solidFill>
              </a:rPr>
              <a:t>CIPFA STATEMENT: ROLE OF THE HEAD OF INTERNAL AUDIT (Revised 2019)</a:t>
            </a:r>
          </a:p>
          <a:p>
            <a:r>
              <a:rPr lang="en-GB" sz="2800" b="1" dirty="0">
                <a:solidFill>
                  <a:schemeClr val="bg2">
                    <a:lumMod val="10000"/>
                  </a:schemeClr>
                </a:solidFill>
              </a:rPr>
              <a:t>CIPFA ETHICS SURVEY / ETHICS WORKING GROUP</a:t>
            </a:r>
          </a:p>
          <a:p>
            <a:r>
              <a:rPr lang="en-GB" sz="2800" b="1" dirty="0">
                <a:solidFill>
                  <a:schemeClr val="bg2">
                    <a:lumMod val="10000"/>
                  </a:schemeClr>
                </a:solidFill>
              </a:rPr>
              <a:t>DRAWING “THE LINE”</a:t>
            </a:r>
          </a:p>
          <a:p>
            <a:pPr marL="0" indent="0" algn="ctr">
              <a:buNone/>
            </a:pPr>
            <a:endParaRPr lang="en-GB" sz="28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GB" sz="36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084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solidFill>
                  <a:schemeClr val="bg2">
                    <a:lumMod val="10000"/>
                  </a:schemeClr>
                </a:solidFill>
              </a:rPr>
              <a:t>CIPFA ETHICS SURVEY &amp;</a:t>
            </a:r>
            <a:br>
              <a:rPr lang="en-GB" sz="36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GB" sz="3600" b="1" dirty="0">
                <a:solidFill>
                  <a:schemeClr val="bg2">
                    <a:lumMod val="10000"/>
                  </a:schemeClr>
                </a:solidFill>
              </a:rPr>
              <a:t>ETHICS WORKING GROUP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781129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>
                <a:solidFill>
                  <a:schemeClr val="accent1">
                    <a:lumMod val="50000"/>
                  </a:schemeClr>
                </a:solidFill>
              </a:rPr>
              <a:t>CIPFA Winter Internal Audit Update: Ethical Dilemmas faced by Internal Auditors:</a:t>
            </a:r>
          </a:p>
          <a:p>
            <a:pPr marL="0" indent="0">
              <a:buNone/>
            </a:pPr>
            <a:endParaRPr lang="en-GB" sz="800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Change what is said within Audit Reports</a:t>
            </a:r>
            <a:endParaRPr lang="en-GB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Not report to audit committee on findings </a:t>
            </a:r>
            <a:endParaRPr lang="en-GB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Delay or disregard review of high risks areas</a:t>
            </a:r>
            <a:endParaRPr lang="en-GB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Limit and change scope of audits</a:t>
            </a:r>
            <a:endParaRPr lang="en-GB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Pressure influence a special investigation: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eg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:  find evidence to support guilt</a:t>
            </a:r>
            <a:endParaRPr lang="en-GB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Delay finalisation of reporting to allow recommendations to be actioned so final report looks better</a:t>
            </a:r>
            <a:endParaRPr lang="en-GB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Keep audit results provisional / draft to avoid wider reporting</a:t>
            </a:r>
            <a:endParaRPr lang="en-GB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Reduce overall resources disproportionally or threat of reduced resource</a:t>
            </a:r>
            <a:endParaRPr lang="en-GB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Investigation parked as individuals concerned leaves</a:t>
            </a:r>
            <a:endParaRPr lang="en-GB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2000" dirty="0"/>
          </a:p>
          <a:p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8884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1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dirty="0"/>
              <a:t>			</a:t>
            </a:r>
            <a:r>
              <a:rPr lang="en-GB" sz="3600" b="1" dirty="0">
                <a:solidFill>
                  <a:schemeClr val="bg2">
                    <a:lumMod val="25000"/>
                  </a:schemeClr>
                </a:solidFill>
              </a:rPr>
              <a:t>DRAWING “THE LINE”?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24" y="1628800"/>
            <a:ext cx="8229600" cy="4781129"/>
          </a:xfrm>
        </p:spPr>
        <p:txBody>
          <a:bodyPr/>
          <a:lstStyle/>
          <a:p>
            <a:pPr marL="0" indent="0">
              <a:buNone/>
            </a:pPr>
            <a:endParaRPr lang="en-GB" sz="800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Ethics Survey - Less than 500 respondents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Internal Audit Survey – Less than 100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Where do you draw the line?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800" dirty="0"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800" dirty="0"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/>
              <a:t>If you felt under pressure to “cross the line” or “toe the line”……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dirty="0"/>
              <a:t>what would you do?</a:t>
            </a:r>
          </a:p>
          <a:p>
            <a:pPr marL="0" indent="0">
              <a:buNone/>
            </a:pPr>
            <a:endParaRPr lang="en-GB" sz="2000" dirty="0"/>
          </a:p>
          <a:p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4638"/>
            <a:ext cx="2952750" cy="1552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0" y="3284984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9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solidFill>
                  <a:schemeClr val="bg2">
                    <a:lumMod val="10000"/>
                  </a:schemeClr>
                </a:solidFill>
              </a:rPr>
              <a:t>CIPFA ETHICS SURVEY &amp;</a:t>
            </a:r>
            <a:br>
              <a:rPr lang="en-GB" sz="36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GB" sz="3600" b="1" dirty="0">
                <a:solidFill>
                  <a:schemeClr val="bg2">
                    <a:lumMod val="10000"/>
                  </a:schemeClr>
                </a:solidFill>
              </a:rPr>
              <a:t>ETHICS WORKING GROUP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781129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What were the consequences?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505368"/>
              </p:ext>
            </p:extLst>
          </p:nvPr>
        </p:nvGraphicFramePr>
        <p:xfrm>
          <a:off x="899592" y="2276872"/>
          <a:ext cx="7560840" cy="3600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8623">
                  <a:extLst>
                    <a:ext uri="{9D8B030D-6E8A-4147-A177-3AD203B41FA5}">
                      <a16:colId xmlns:a16="http://schemas.microsoft.com/office/drawing/2014/main" val="398936596"/>
                    </a:ext>
                  </a:extLst>
                </a:gridCol>
                <a:gridCol w="543785">
                  <a:extLst>
                    <a:ext uri="{9D8B030D-6E8A-4147-A177-3AD203B41FA5}">
                      <a16:colId xmlns:a16="http://schemas.microsoft.com/office/drawing/2014/main" val="214832542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7193666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55905399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69761453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273809021"/>
                    </a:ext>
                  </a:extLst>
                </a:gridCol>
              </a:tblGrid>
              <a:tr h="506882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Disciplined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802739"/>
                  </a:ext>
                </a:extLst>
              </a:tr>
              <a:tr h="506882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Made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</a:rPr>
                        <a:t> redundant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617452"/>
                  </a:ext>
                </a:extLst>
              </a:tr>
              <a:tr h="506882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Improved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</a:rPr>
                        <a:t> relationship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041813"/>
                  </a:ext>
                </a:extLst>
              </a:tr>
              <a:tr h="506882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Moved from Role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980832"/>
                  </a:ext>
                </a:extLst>
              </a:tr>
              <a:tr h="506882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Resigned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975112"/>
                  </a:ext>
                </a:extLst>
              </a:tr>
              <a:tr h="559111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Excluded / overlooked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GB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8884"/>
                  </a:ext>
                </a:extLst>
              </a:tr>
              <a:tr h="506882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Other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en-GB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30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3180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solidFill>
                  <a:schemeClr val="bg2">
                    <a:lumMod val="10000"/>
                  </a:schemeClr>
                </a:solidFill>
              </a:rPr>
              <a:t>CIPFA ETHICS SURVEY &amp;</a:t>
            </a:r>
            <a:br>
              <a:rPr lang="en-GB" sz="36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GB" sz="3600" b="1" dirty="0">
                <a:solidFill>
                  <a:schemeClr val="bg2">
                    <a:lumMod val="10000"/>
                  </a:schemeClr>
                </a:solidFill>
              </a:rPr>
              <a:t>ETHICS WORKING GROUP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525963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CIPFA adopted a new Statement of Professional Practice (SOPP) in line with the International Ethics Standards Board for Accountants (IESBA) Code of Ethics on 1 November 2018.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the only body specifically for public finance professionals worldwide, CIPFA brings together an international network able to offer support to these individuals as they face ethical dilemmas.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public finance professional concerned about an ethical dilemma they are facing at their work can get in touch with experts via the </a:t>
            </a:r>
            <a:r>
              <a:rPr lang="en-GB" sz="2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Ethics Helpline: </a:t>
            </a:r>
            <a:r>
              <a:rPr lang="en-GB" sz="1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Ethics@cipfa.org</a:t>
            </a:r>
            <a:endParaRPr lang="en-GB" sz="18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guidance and other information: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https://www.cipfa.org/members/conduct-and-ethics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0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/>
          </a:p>
          <a:p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1976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92" y="631576"/>
            <a:ext cx="8693016" cy="5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b="1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GB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sz="4800" b="1" dirty="0">
                <a:solidFill>
                  <a:schemeClr val="bg2">
                    <a:lumMod val="10000"/>
                  </a:schemeClr>
                </a:solidFill>
              </a:rPr>
              <a:t>THANKYOU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36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3600" b="1" dirty="0">
                <a:solidFill>
                  <a:schemeClr val="bg1">
                    <a:lumMod val="50000"/>
                  </a:schemeClr>
                </a:solidFill>
              </a:rPr>
              <a:t>Questions?</a:t>
            </a:r>
          </a:p>
          <a:p>
            <a:pPr marL="0" indent="0" algn="ctr">
              <a:buNone/>
            </a:pPr>
            <a:endParaRPr lang="en-GB" sz="36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2800" b="1" dirty="0">
                <a:solidFill>
                  <a:schemeClr val="bg2">
                    <a:lumMod val="10000"/>
                  </a:schemeClr>
                </a:solidFill>
              </a:rPr>
              <a:t>STEPHANIE DONALDSON</a:t>
            </a:r>
          </a:p>
          <a:p>
            <a:pPr marL="0" indent="0" algn="ctr">
              <a:buNone/>
            </a:pPr>
            <a:r>
              <a:rPr lang="en-GB" sz="2800" b="1" dirty="0">
                <a:solidFill>
                  <a:schemeClr val="bg2">
                    <a:lumMod val="10000"/>
                  </a:schemeClr>
                </a:solidFill>
              </a:rPr>
              <a:t>GOVERNMENT INTERNAL AUDIT AGENCY</a:t>
            </a:r>
          </a:p>
          <a:p>
            <a:pPr marL="0" indent="0" algn="ctr">
              <a:buNone/>
            </a:pPr>
            <a:r>
              <a:rPr lang="en-GB" b="1" dirty="0"/>
              <a:t>Stephanie.Donaldson@giaa.gov.uk</a:t>
            </a:r>
          </a:p>
        </p:txBody>
      </p:sp>
    </p:spTree>
    <p:extLst>
      <p:ext uri="{BB962C8B-B14F-4D97-AF65-F5344CB8AC3E}">
        <p14:creationId xmlns:p14="http://schemas.microsoft.com/office/powerpoint/2010/main" val="2241622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INTRODUCTION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139" y="1684843"/>
            <a:ext cx="4022724" cy="201136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62335"/>
            <a:ext cx="2733673" cy="18188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262" y="4283171"/>
            <a:ext cx="2776835" cy="20162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972" y="4581128"/>
            <a:ext cx="2314543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04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CIPFA</a:t>
            </a:r>
            <a:r>
              <a:rPr lang="en-GB" dirty="0"/>
              <a:t> NW Vice President </a:t>
            </a:r>
          </a:p>
          <a:p>
            <a:r>
              <a:rPr lang="en-GB" dirty="0"/>
              <a:t>Chair CIPFA TIS Editorial Board</a:t>
            </a:r>
          </a:p>
          <a:p>
            <a:r>
              <a:rPr lang="en-GB" dirty="0"/>
              <a:t>CIPFA IA Special Interest Group (SIG) Member</a:t>
            </a:r>
          </a:p>
          <a:p>
            <a:pPr lvl="1"/>
            <a:r>
              <a:rPr lang="en-GB" dirty="0"/>
              <a:t>CIPFA Statement on Role of the </a:t>
            </a:r>
            <a:r>
              <a:rPr lang="en-GB" dirty="0" err="1"/>
              <a:t>HoIA</a:t>
            </a:r>
            <a:endParaRPr lang="en-GB" dirty="0"/>
          </a:p>
          <a:p>
            <a:r>
              <a:rPr lang="en-GB" dirty="0"/>
              <a:t>CIPFA Ethics Working Group Member</a:t>
            </a:r>
          </a:p>
          <a:p>
            <a:pPr lvl="1"/>
            <a:r>
              <a:rPr lang="en-GB" dirty="0"/>
              <a:t>Ethics Survey (2018)</a:t>
            </a:r>
          </a:p>
          <a:p>
            <a:pPr lvl="1"/>
            <a:r>
              <a:rPr lang="en-GB" dirty="0"/>
              <a:t>SOPP on Ethics (2018)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160" y="4509120"/>
            <a:ext cx="279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6590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en-GB" sz="3600" b="1" dirty="0">
                <a:solidFill>
                  <a:schemeClr val="bg2">
                    <a:lumMod val="10000"/>
                  </a:schemeClr>
                </a:solidFill>
              </a:rPr>
              <a:t>THE ORGANISATIONAL </a:t>
            </a:r>
            <a:br>
              <a:rPr lang="en-GB" sz="36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GB" sz="3600" b="1" dirty="0">
                <a:solidFill>
                  <a:schemeClr val="bg2">
                    <a:lumMod val="10000"/>
                  </a:schemeClr>
                </a:solidFill>
              </a:rPr>
              <a:t>POSITION OF INTERNAL AUDIT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PSIAS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Defines IA as “an </a:t>
            </a:r>
            <a:r>
              <a:rPr lang="en-GB" sz="2000" b="1" dirty="0">
                <a:solidFill>
                  <a:schemeClr val="tx2">
                    <a:lumMod val="50000"/>
                  </a:schemeClr>
                </a:solidFill>
              </a:rPr>
              <a:t>independent, objective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assurance and consulting activity designed to add value and improve an organisation’s operations”</a:t>
            </a:r>
          </a:p>
          <a:p>
            <a:pPr marL="0" indent="0">
              <a:buNone/>
            </a:pPr>
            <a:r>
              <a:rPr lang="en-GB" sz="2000" b="1" dirty="0">
                <a:solidFill>
                  <a:schemeClr val="tx2">
                    <a:lumMod val="75000"/>
                  </a:schemeClr>
                </a:solidFill>
              </a:rPr>
              <a:t>Standard 1000 – Purpose, Authority &amp; Responsibility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Internal Audit Charter establishes the IA activity’s position within the organisation;</a:t>
            </a:r>
          </a:p>
          <a:p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CAE functional reporting relationship with the Board (Audit Cttee)</a:t>
            </a:r>
          </a:p>
          <a:p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Describes safeguards to limit independence or objectivity</a:t>
            </a:r>
          </a:p>
          <a:p>
            <a:pPr marL="0" indent="0">
              <a:buNone/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1100/ 1100 – Independence &amp; Objectivity</a:t>
            </a:r>
          </a:p>
          <a:p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  <a:r>
              <a:rPr lang="en-GB" sz="1800" dirty="0">
                <a:solidFill>
                  <a:schemeClr val="tx2"/>
                </a:solidFill>
              </a:rPr>
              <a:t>freedom from conditions </a:t>
            </a: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that </a:t>
            </a:r>
            <a:r>
              <a:rPr lang="en-GB" sz="1800" dirty="0">
                <a:solidFill>
                  <a:schemeClr val="tx2"/>
                </a:solidFill>
              </a:rPr>
              <a:t>threaten</a:t>
            </a: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the ability……to carry out</a:t>
            </a:r>
          </a:p>
          <a:p>
            <a:pPr marL="457200" lvl="1" indent="0">
              <a:buNone/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IA responsibilities in an </a:t>
            </a:r>
            <a:r>
              <a:rPr lang="en-GB" sz="1800" dirty="0">
                <a:solidFill>
                  <a:schemeClr val="tx2"/>
                </a:solidFill>
              </a:rPr>
              <a:t>unbiased</a:t>
            </a: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manner”</a:t>
            </a:r>
          </a:p>
          <a:p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  <a:r>
              <a:rPr lang="en-GB" sz="1800" dirty="0">
                <a:solidFill>
                  <a:schemeClr val="tx2"/>
                </a:solidFill>
              </a:rPr>
              <a:t>threats to independence </a:t>
            </a: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must be managed”</a:t>
            </a:r>
          </a:p>
          <a:p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  <a:r>
              <a:rPr lang="en-GB" sz="1800" dirty="0">
                <a:solidFill>
                  <a:schemeClr val="tx2"/>
                </a:solidFill>
              </a:rPr>
              <a:t>objectivity</a:t>
            </a: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is an </a:t>
            </a:r>
            <a:r>
              <a:rPr lang="en-GB" sz="1800" dirty="0">
                <a:solidFill>
                  <a:schemeClr val="tx2"/>
                </a:solidFill>
              </a:rPr>
              <a:t>unbiased</a:t>
            </a: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mental attitude”</a:t>
            </a:r>
          </a:p>
          <a:p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“do not subordinate…judgement on audit matters to others”</a:t>
            </a:r>
          </a:p>
          <a:p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“CAE must…have </a:t>
            </a:r>
            <a:r>
              <a:rPr lang="en-GB" sz="1800" dirty="0">
                <a:solidFill>
                  <a:schemeClr val="tx2"/>
                </a:solidFill>
              </a:rPr>
              <a:t>free and unfettered </a:t>
            </a: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access to the Chief 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Executive (or equivalent) and Chair of the Audit Committee</a:t>
            </a:r>
          </a:p>
          <a:p>
            <a:pPr marL="0" indent="0">
              <a:buNone/>
            </a:pPr>
            <a:endParaRPr lang="en-GB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8665">
            <a:off x="6909494" y="4002755"/>
            <a:ext cx="1858367" cy="261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9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en-GB" sz="3600" b="1" dirty="0">
                <a:solidFill>
                  <a:schemeClr val="bg2">
                    <a:lumMod val="10000"/>
                  </a:schemeClr>
                </a:solidFill>
              </a:rPr>
              <a:t>THE ORGANISATIONAL </a:t>
            </a:r>
            <a:br>
              <a:rPr lang="en-GB" sz="36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GB" sz="3600" b="1" dirty="0">
                <a:solidFill>
                  <a:schemeClr val="bg2">
                    <a:lumMod val="10000"/>
                  </a:schemeClr>
                </a:solidFill>
              </a:rPr>
              <a:t>POSITION OF INTERNAL AUDIT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3667" y="1601515"/>
            <a:ext cx="8229600" cy="4707805"/>
          </a:xfrm>
        </p:spPr>
        <p:txBody>
          <a:bodyPr/>
          <a:lstStyle/>
          <a:p>
            <a:pPr marL="0" indent="0">
              <a:buNone/>
            </a:pP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19"/>
          <a:stretch/>
        </p:blipFill>
        <p:spPr>
          <a:xfrm rot="20604432">
            <a:off x="782389" y="2131618"/>
            <a:ext cx="4369330" cy="3024336"/>
          </a:xfrm>
          <a:prstGeom prst="rect">
            <a:avLst/>
          </a:prstGeom>
          <a:effectLst>
            <a:glow rad="152400">
              <a:schemeClr val="accent5">
                <a:lumMod val="60000"/>
                <a:lumOff val="40000"/>
              </a:schemeClr>
            </a:glow>
            <a:softEdge rad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6760">
            <a:off x="2998549" y="2569529"/>
            <a:ext cx="5895975" cy="27717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91680" y="4568610"/>
            <a:ext cx="6048672" cy="1323439"/>
          </a:xfrm>
          <a:prstGeom prst="rect">
            <a:avLst/>
          </a:prstGeom>
          <a:solidFill>
            <a:schemeClr val="accent3">
              <a:lumMod val="40000"/>
              <a:lumOff val="60000"/>
              <a:alpha val="46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GB" sz="4400" dirty="0">
                <a:latin typeface="Stencil" panose="040409050D0802020404" pitchFamily="82" charset="0"/>
              </a:rPr>
              <a:t>CRITICAL FRIEND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08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THE ORGANISATIONAL </a:t>
            </a:r>
            <a:br>
              <a:rPr lang="en-GB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POSITION OF INTERNAL AUDIT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RETAIL</a:t>
            </a:r>
          </a:p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Internal Audit based in Head Office - Delivered compliance audit across the company;</a:t>
            </a:r>
          </a:p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Function reports directly to CEO / Board;</a:t>
            </a:r>
          </a:p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or 2 Internal Audits per year in each store;</a:t>
            </a:r>
          </a:p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Unannounced (unless pre-arranged for new managers);</a:t>
            </a:r>
          </a:p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Programme determined centrally; scope not agreed with auditees;</a:t>
            </a:r>
          </a:p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Often internal audit performance was linked to store KPI’s (and / or store manager’s bonus);</a:t>
            </a:r>
          </a:p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Internal Audit also led counter-fraud and investigation work;</a:t>
            </a:r>
          </a:p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Perceived as “police” function (IIA survey in 2016: “IA seen as “the enemy” in the retail sector)</a:t>
            </a:r>
          </a:p>
          <a:p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5419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THE ORGANISATIONAL </a:t>
            </a:r>
            <a:br>
              <a:rPr lang="en-GB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POSITION OF INTERNAL AUDIT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		  </a:t>
            </a:r>
            <a:r>
              <a:rPr lang="en-GB" b="1" dirty="0">
                <a:solidFill>
                  <a:schemeClr val="tx2"/>
                </a:solidFill>
              </a:rPr>
              <a:t>LOCAL GOVERNMENT</a:t>
            </a:r>
          </a:p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Internal Audit employed by the organisation; </a:t>
            </a:r>
          </a:p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CAE /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HoIA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will attend Senior Management Team (or equivalent);</a:t>
            </a:r>
          </a:p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CAE /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HoIA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does not report directly to Chief Executive (often s.151 / Treasurer or equivalent);</a:t>
            </a:r>
          </a:p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“unfettered access” to Chief Executive / Chair of Audit Cttee;</a:t>
            </a:r>
          </a:p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Internal Audit Plan agreed with each Department on an annual basis;</a:t>
            </a:r>
          </a:p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Scope of each review agreed in advance;</a:t>
            </a:r>
          </a:p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Auditee has input into report drafting process;</a:t>
            </a:r>
          </a:p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Internal Audit may have responsibility for other operational areas (examples include risk management, scrutiny, health &amp; safety, information management)</a:t>
            </a: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856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THE ORGANISATIONAL </a:t>
            </a:r>
            <a:br>
              <a:rPr lang="en-GB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POSITION OF INTERNAL AUDIT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		  </a:t>
            </a:r>
            <a:r>
              <a:rPr lang="en-GB" b="1" dirty="0">
                <a:solidFill>
                  <a:schemeClr val="tx2"/>
                </a:solidFill>
              </a:rPr>
              <a:t>CENTRAL GOVERNMENT (GIAA)</a:t>
            </a:r>
          </a:p>
          <a:p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Provide IA services to 14 Government Departments (and over 120 ALB’s);</a:t>
            </a:r>
          </a:p>
          <a:p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GIAA is an ALB of HM Treasury;</a:t>
            </a:r>
          </a:p>
          <a:p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Not employed by the customers we provide services to;</a:t>
            </a:r>
          </a:p>
          <a:p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 not attend </a:t>
            </a:r>
            <a:r>
              <a:rPr lang="en-GB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ExCo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GB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OpCo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Board meetings or equivalent (unless requested);</a:t>
            </a:r>
          </a:p>
          <a:p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Plans are agreed on an annual basis (and associated fees);</a:t>
            </a:r>
          </a:p>
          <a:p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Consultancy work provided if requested (chargeable time);</a:t>
            </a:r>
          </a:p>
          <a:p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Operate in compliance with the PSIAS;</a:t>
            </a:r>
          </a:p>
          <a:p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Stakeholder Engagement Plans agreed to manage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customer relationships</a:t>
            </a: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4" y="5373216"/>
            <a:ext cx="2088000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7786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8067</TotalTime>
  <Words>1263</Words>
  <Application>Microsoft Office PowerPoint</Application>
  <PresentationFormat>On-screen Show (4:3)</PresentationFormat>
  <Paragraphs>289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Arial Black</vt:lpstr>
      <vt:lpstr>Berlin Sans FB</vt:lpstr>
      <vt:lpstr>Calibri</vt:lpstr>
      <vt:lpstr>Comic Sans MS</vt:lpstr>
      <vt:lpstr>Stencil</vt:lpstr>
      <vt:lpstr>Symbol</vt:lpstr>
      <vt:lpstr>Times New Roman</vt:lpstr>
      <vt:lpstr>Verdana</vt:lpstr>
      <vt:lpstr>Office Theme</vt:lpstr>
      <vt:lpstr>  WALK THE LINE</vt:lpstr>
      <vt:lpstr>  WALK THE LINE</vt:lpstr>
      <vt:lpstr>INTRODUCTION</vt:lpstr>
      <vt:lpstr>INTRODUCTION</vt:lpstr>
      <vt:lpstr>THE ORGANISATIONAL  POSITION OF INTERNAL AUDIT</vt:lpstr>
      <vt:lpstr>THE ORGANISATIONAL  POSITION OF INTERNAL AUDIT</vt:lpstr>
      <vt:lpstr>THE ORGANISATIONAL  POSITION OF INTERNAL AUDIT</vt:lpstr>
      <vt:lpstr>THE ORGANISATIONAL  POSITION OF INTERNAL AUDIT</vt:lpstr>
      <vt:lpstr>THE ORGANISATIONAL  POSITION OF INTERNAL AUDIT</vt:lpstr>
      <vt:lpstr> CIPFA STATEMENT: THE ROLE OF THE HEAD  OF INTERNAL AUDIT</vt:lpstr>
      <vt:lpstr>CIPFA STATEMENT: ROLE OF THE HEAD OF INTERNAL AUDIT</vt:lpstr>
      <vt:lpstr>CIPFA STATEMENT: ROLE OF THE HEAD OF INTERNAL AUDIT</vt:lpstr>
      <vt:lpstr> CIPFA STATEMENT: THE ROLE OF THE HEAD  OF INTERNAL AUDIT</vt:lpstr>
      <vt:lpstr>CIPFA ETHICS SURVEY &amp; ETHICS WORKING GROUP</vt:lpstr>
      <vt:lpstr>CIPFA ETHICS SURVEY &amp; ETHICS WORKING GROUP</vt:lpstr>
      <vt:lpstr>CIPFA ETHICS SURVEY &amp; ETHICS WORKING GROUP</vt:lpstr>
      <vt:lpstr>CIPFA ETHICS SURVEY &amp; ETHICS WORKING GROUP</vt:lpstr>
      <vt:lpstr>CIPFA ETHICS SURVEY &amp; ETHICS WORKING GROUP</vt:lpstr>
      <vt:lpstr>CIPFA ETHICS SURVEY &amp; ETHICS WORKING GROUP</vt:lpstr>
      <vt:lpstr>CIPFA ETHICS SURVEY &amp; ETHICS WORKING GROUP</vt:lpstr>
      <vt:lpstr>   DRAWING “THE LINE”?</vt:lpstr>
      <vt:lpstr>CIPFA ETHICS SURVEY &amp; ETHICS WORKING GROUP</vt:lpstr>
      <vt:lpstr>CIPFA ETHICS SURVEY &amp; ETHICS WORKING GROUP</vt:lpstr>
      <vt:lpstr>  THANKYOU</vt:lpstr>
    </vt:vector>
  </TitlesOfParts>
  <Company>Home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Leading Continuous Improvement</dc:title>
  <dc:creator>Graham Pettle</dc:creator>
  <cp:lastModifiedBy>Donaldson, Stephanie - GIAA</cp:lastModifiedBy>
  <cp:revision>531</cp:revision>
  <dcterms:created xsi:type="dcterms:W3CDTF">2014-09-02T10:11:31Z</dcterms:created>
  <dcterms:modified xsi:type="dcterms:W3CDTF">2019-02-27T17:15:36Z</dcterms:modified>
</cp:coreProperties>
</file>